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7"/>
  </p:notesMasterIdLst>
  <p:handoutMasterIdLst>
    <p:handoutMasterId r:id="rId28"/>
  </p:handoutMasterIdLst>
  <p:sldIdLst>
    <p:sldId id="378" r:id="rId2"/>
    <p:sldId id="427" r:id="rId3"/>
    <p:sldId id="426" r:id="rId4"/>
    <p:sldId id="425" r:id="rId5"/>
    <p:sldId id="429" r:id="rId6"/>
    <p:sldId id="438" r:id="rId7"/>
    <p:sldId id="428" r:id="rId8"/>
    <p:sldId id="430" r:id="rId9"/>
    <p:sldId id="439" r:id="rId10"/>
    <p:sldId id="431" r:id="rId11"/>
    <p:sldId id="432" r:id="rId12"/>
    <p:sldId id="433" r:id="rId13"/>
    <p:sldId id="434" r:id="rId14"/>
    <p:sldId id="422" r:id="rId15"/>
    <p:sldId id="423" r:id="rId16"/>
    <p:sldId id="440" r:id="rId17"/>
    <p:sldId id="441" r:id="rId18"/>
    <p:sldId id="424" r:id="rId19"/>
    <p:sldId id="312" r:id="rId20"/>
    <p:sldId id="435" r:id="rId21"/>
    <p:sldId id="436" r:id="rId22"/>
    <p:sldId id="366" r:id="rId23"/>
    <p:sldId id="442" r:id="rId24"/>
    <p:sldId id="373" r:id="rId25"/>
    <p:sldId id="374" r:id="rId2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6" autoAdjust="0"/>
    <p:restoredTop sz="93447" autoAdjust="0"/>
  </p:normalViewPr>
  <p:slideViewPr>
    <p:cSldViewPr>
      <p:cViewPr varScale="1">
        <p:scale>
          <a:sx n="59" d="100"/>
          <a:sy n="59" d="100"/>
        </p:scale>
        <p:origin x="1256"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50" d="100"/>
          <a:sy n="50" d="100"/>
        </p:scale>
        <p:origin x="-2712" y="-9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3806DC2-40BA-B532-82B8-ABA8994B69C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7" name="Rectangle 3">
            <a:extLst>
              <a:ext uri="{FF2B5EF4-FFF2-40B4-BE49-F238E27FC236}">
                <a16:creationId xmlns:a16="http://schemas.microsoft.com/office/drawing/2014/main" id="{3A64F3A4-EDC6-FAAF-1207-C1CAA4EF5006}"/>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98308" name="Rectangle 4">
            <a:extLst>
              <a:ext uri="{FF2B5EF4-FFF2-40B4-BE49-F238E27FC236}">
                <a16:creationId xmlns:a16="http://schemas.microsoft.com/office/drawing/2014/main" id="{875E484C-BAD5-AA89-8EBB-94CECBC9B24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9" name="Rectangle 5">
            <a:extLst>
              <a:ext uri="{FF2B5EF4-FFF2-40B4-BE49-F238E27FC236}">
                <a16:creationId xmlns:a16="http://schemas.microsoft.com/office/drawing/2014/main" id="{387799C0-8284-FE8A-9F54-257E735C516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B2D551B6-08E7-A443-9C14-65ECAE55149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4B9DFDA-07E4-5F15-A695-B0E1D2CA30A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7727FDC0-2206-246F-2656-0B9914E5CCDD}"/>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a:extLst>
              <a:ext uri="{FF2B5EF4-FFF2-40B4-BE49-F238E27FC236}">
                <a16:creationId xmlns:a16="http://schemas.microsoft.com/office/drawing/2014/main" id="{DEC4D60F-F246-E6C8-3F11-988BD9B08C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F8DC9D1-A84E-2AEA-37D4-90D2F28C825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F1AD914E-298F-E7A1-E8D0-CCC0EA23CA1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81629375-02F9-2405-5F87-9B2C2E9FC66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D0485E9E-5A18-804C-A263-3E276497F91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AE70B9A5-7AB4-3AA0-48BB-842F8A84D661}"/>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2D9B9D-067A-4CC6-B614-B1A2B05610A2}" type="slidenum">
              <a:rPr lang="en-US" altLang="en-GB" sz="1200"/>
              <a:pPr/>
              <a:t>19</a:t>
            </a:fld>
            <a:endParaRPr lang="en-US" altLang="en-GB" sz="1200"/>
          </a:p>
        </p:txBody>
      </p:sp>
      <p:sp>
        <p:nvSpPr>
          <p:cNvPr id="48131" name="Rectangle 2">
            <a:extLst>
              <a:ext uri="{FF2B5EF4-FFF2-40B4-BE49-F238E27FC236}">
                <a16:creationId xmlns:a16="http://schemas.microsoft.com/office/drawing/2014/main" id="{DF2AB2F4-9FEF-0FEA-D268-2F35A490D122}"/>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7DA5E51C-0B2F-1C4E-9ECB-79FD4F56C80C}"/>
              </a:ext>
            </a:extLst>
          </p:cNvPr>
          <p:cNvSpPr>
            <a:spLocks noGrp="1" noChangeArrowheads="1"/>
          </p:cNvSpPr>
          <p:nvPr>
            <p:ph type="body" idx="1"/>
          </p:nvPr>
        </p:nvSpPr>
        <p:spPr>
          <a:noFill/>
        </p:spPr>
        <p:txBody>
          <a:bodyPr/>
          <a:lstStyle/>
          <a:p>
            <a:endParaRPr lang="en-GB" alt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5FDE4846-5957-26DE-360E-2C65F5286ADE}"/>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72855A9-7831-4031-A188-9D389248F2C1}" type="slidenum">
              <a:rPr lang="en-US" altLang="en-GB" sz="1200"/>
              <a:pPr/>
              <a:t>22</a:t>
            </a:fld>
            <a:endParaRPr lang="en-US" altLang="en-GB" sz="1200"/>
          </a:p>
        </p:txBody>
      </p:sp>
      <p:sp>
        <p:nvSpPr>
          <p:cNvPr id="56323" name="Rectangle 2">
            <a:extLst>
              <a:ext uri="{FF2B5EF4-FFF2-40B4-BE49-F238E27FC236}">
                <a16:creationId xmlns:a16="http://schemas.microsoft.com/office/drawing/2014/main" id="{1FD69BD1-897C-9C88-8005-C5851190B6C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5E64EDB8-CB6F-77B9-D64C-D1BEAB84B169}"/>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E037B91A-4AB7-3078-5947-ADB2B82BBE76}"/>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0420656-977D-415E-8F30-2AABF8060A2F}" type="slidenum">
              <a:rPr lang="en-US" altLang="en-GB" sz="1200"/>
              <a:pPr/>
              <a:t>24</a:t>
            </a:fld>
            <a:endParaRPr lang="en-US" altLang="en-GB" sz="1200"/>
          </a:p>
        </p:txBody>
      </p:sp>
      <p:sp>
        <p:nvSpPr>
          <p:cNvPr id="58371" name="Rectangle 2">
            <a:extLst>
              <a:ext uri="{FF2B5EF4-FFF2-40B4-BE49-F238E27FC236}">
                <a16:creationId xmlns:a16="http://schemas.microsoft.com/office/drawing/2014/main" id="{D256220A-AD18-784A-FF3F-68EF2491AEFF}"/>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30C7E326-07AC-4A68-F6C3-97ABC82E0309}"/>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2CED04DF-F172-51F4-720F-3570042D6EB7}"/>
              </a:ext>
            </a:extLst>
          </p:cNvPr>
          <p:cNvSpPr>
            <a:spLocks noGrp="1" noChangeArrowheads="1"/>
          </p:cNvSpPr>
          <p:nvPr>
            <p:ph type="sldNum" sz="quarter" idx="5"/>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00E0C6A-A180-4418-B5D1-B0F9CA0E494F}" type="slidenum">
              <a:rPr lang="en-US" altLang="en-GB" sz="1200"/>
              <a:pPr/>
              <a:t>25</a:t>
            </a:fld>
            <a:endParaRPr lang="en-US" altLang="en-GB" sz="1200"/>
          </a:p>
        </p:txBody>
      </p:sp>
      <p:sp>
        <p:nvSpPr>
          <p:cNvPr id="59395" name="Rectangle 2">
            <a:extLst>
              <a:ext uri="{FF2B5EF4-FFF2-40B4-BE49-F238E27FC236}">
                <a16:creationId xmlns:a16="http://schemas.microsoft.com/office/drawing/2014/main" id="{6B6D5EC5-5D96-E78F-8743-72F2D3A19C65}"/>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D7002047-09DA-4EEF-0240-0115AE3DFFB2}"/>
              </a:ext>
            </a:extLst>
          </p:cNvPr>
          <p:cNvSpPr>
            <a:spLocks noGrp="1" noChangeArrowheads="1"/>
          </p:cNvSpPr>
          <p:nvPr>
            <p:ph type="body" idx="1"/>
          </p:nvPr>
        </p:nvSpPr>
        <p:spPr>
          <a:noFill/>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CA75F5-23CB-0575-3161-47F212F1E915}"/>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0FD8D8A0-656A-BB14-4DBB-7784151E4DC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21AEC0C-FD18-5B60-9C1D-BEF3472F7087}"/>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5969D66-FFDF-5EBF-B81A-053CCB4A4D6F}"/>
              </a:ext>
            </a:extLst>
          </p:cNvPr>
          <p:cNvSpPr>
            <a:spLocks noGrp="1"/>
          </p:cNvSpPr>
          <p:nvPr>
            <p:ph type="sldNum" sz="quarter" idx="12"/>
          </p:nvPr>
        </p:nvSpPr>
        <p:spPr/>
        <p:txBody>
          <a:bodyPr/>
          <a:lstStyle>
            <a:lvl1pPr>
              <a:defRPr/>
            </a:lvl1pPr>
          </a:lstStyle>
          <a:p>
            <a:fld id="{9CB2D05A-CA0B-A540-A1E2-9FF939980EC4}" type="slidenum">
              <a:rPr lang="en-US" altLang="en-US"/>
              <a:pPr/>
              <a:t>‹#›</a:t>
            </a:fld>
            <a:endParaRPr lang="en-US" altLang="en-US"/>
          </a:p>
        </p:txBody>
      </p:sp>
    </p:spTree>
    <p:extLst>
      <p:ext uri="{BB962C8B-B14F-4D97-AF65-F5344CB8AC3E}">
        <p14:creationId xmlns:p14="http://schemas.microsoft.com/office/powerpoint/2010/main" val="197487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8A4DA-09AC-F18A-22F6-09CCD0C2C4E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F26424A-6DCB-BD95-13DC-B60A39CF3F40}"/>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76B151F0-899B-622E-5092-F5494E964FB5}"/>
              </a:ext>
            </a:extLst>
          </p:cNvPr>
          <p:cNvSpPr>
            <a:spLocks noGrp="1"/>
          </p:cNvSpPr>
          <p:nvPr>
            <p:ph type="sldNum" sz="quarter" idx="12"/>
          </p:nvPr>
        </p:nvSpPr>
        <p:spPr/>
        <p:txBody>
          <a:bodyPr/>
          <a:lstStyle>
            <a:lvl1pPr>
              <a:defRPr/>
            </a:lvl1pPr>
          </a:lstStyle>
          <a:p>
            <a:fld id="{E6095529-5003-6047-8142-B2728E589E2F}" type="slidenum">
              <a:rPr lang="en-US" altLang="en-US"/>
              <a:pPr/>
              <a:t>‹#›</a:t>
            </a:fld>
            <a:endParaRPr lang="en-US" altLang="en-US"/>
          </a:p>
        </p:txBody>
      </p:sp>
    </p:spTree>
    <p:extLst>
      <p:ext uri="{BB962C8B-B14F-4D97-AF65-F5344CB8AC3E}">
        <p14:creationId xmlns:p14="http://schemas.microsoft.com/office/powerpoint/2010/main" val="138433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07FE773-A4C5-D98D-376D-66936E6472D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BBCF55A-1D0B-1CF5-35C6-F0AEF7EAF13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BBBE927A-0D6E-3247-92E6-83ABD09F7EFE}"/>
              </a:ext>
            </a:extLst>
          </p:cNvPr>
          <p:cNvSpPr>
            <a:spLocks noGrp="1"/>
          </p:cNvSpPr>
          <p:nvPr>
            <p:ph type="sldNum" sz="quarter" idx="12"/>
          </p:nvPr>
        </p:nvSpPr>
        <p:spPr/>
        <p:txBody>
          <a:bodyPr/>
          <a:lstStyle>
            <a:lvl1pPr>
              <a:defRPr/>
            </a:lvl1pPr>
          </a:lstStyle>
          <a:p>
            <a:fld id="{41CF2129-8B22-D14C-9D41-53FED86D0C7B}" type="slidenum">
              <a:rPr lang="en-US" altLang="en-US"/>
              <a:pPr/>
              <a:t>‹#›</a:t>
            </a:fld>
            <a:endParaRPr lang="en-US" altLang="en-US"/>
          </a:p>
        </p:txBody>
      </p:sp>
    </p:spTree>
    <p:extLst>
      <p:ext uri="{BB962C8B-B14F-4D97-AF65-F5344CB8AC3E}">
        <p14:creationId xmlns:p14="http://schemas.microsoft.com/office/powerpoint/2010/main" val="250141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21A2-8093-40D1-D2DD-9AC936C11A3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92AC5D7-F67C-5263-9B0D-468B0558420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20304D76-7254-16CB-9841-0325EF9AE2BA}"/>
              </a:ext>
            </a:extLst>
          </p:cNvPr>
          <p:cNvSpPr>
            <a:spLocks noGrp="1"/>
          </p:cNvSpPr>
          <p:nvPr>
            <p:ph type="sldNum" sz="quarter" idx="12"/>
          </p:nvPr>
        </p:nvSpPr>
        <p:spPr/>
        <p:txBody>
          <a:bodyPr/>
          <a:lstStyle>
            <a:lvl1pPr>
              <a:defRPr/>
            </a:lvl1pPr>
          </a:lstStyle>
          <a:p>
            <a:fld id="{D70D1284-B213-6343-A65D-9AC9D7121D7D}" type="slidenum">
              <a:rPr lang="en-US" altLang="en-US"/>
              <a:pPr/>
              <a:t>‹#›</a:t>
            </a:fld>
            <a:endParaRPr lang="en-US" altLang="en-US"/>
          </a:p>
        </p:txBody>
      </p:sp>
    </p:spTree>
    <p:extLst>
      <p:ext uri="{BB962C8B-B14F-4D97-AF65-F5344CB8AC3E}">
        <p14:creationId xmlns:p14="http://schemas.microsoft.com/office/powerpoint/2010/main" val="305225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1E2AF9-5D95-8364-CB61-FB0EDCCDF232}"/>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2D27A4D6-8A56-83AF-AEC7-D30146D5768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60922DB-EA6E-999D-6930-8631B58EC21A}"/>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2E3D5C4-42C2-4635-3881-79EEDDCD5F25}"/>
              </a:ext>
            </a:extLst>
          </p:cNvPr>
          <p:cNvSpPr>
            <a:spLocks noGrp="1"/>
          </p:cNvSpPr>
          <p:nvPr>
            <p:ph type="sldNum" sz="quarter" idx="12"/>
          </p:nvPr>
        </p:nvSpPr>
        <p:spPr/>
        <p:txBody>
          <a:bodyPr/>
          <a:lstStyle>
            <a:lvl1pPr>
              <a:defRPr/>
            </a:lvl1pPr>
          </a:lstStyle>
          <a:p>
            <a:fld id="{B136FBF8-94E3-564A-88C4-1ABDAFF70344}" type="slidenum">
              <a:rPr lang="en-US" altLang="en-US"/>
              <a:pPr/>
              <a:t>‹#›</a:t>
            </a:fld>
            <a:endParaRPr lang="en-US" altLang="en-US"/>
          </a:p>
        </p:txBody>
      </p:sp>
    </p:spTree>
    <p:extLst>
      <p:ext uri="{BB962C8B-B14F-4D97-AF65-F5344CB8AC3E}">
        <p14:creationId xmlns:p14="http://schemas.microsoft.com/office/powerpoint/2010/main" val="41892359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41989DC-4157-1C12-FC17-9230A5D6792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AC12957-E2E8-B422-B0B3-357EE4EFB38F}"/>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D35BCD15-70BD-F66B-33AD-1F38A825EAA3}"/>
              </a:ext>
            </a:extLst>
          </p:cNvPr>
          <p:cNvSpPr>
            <a:spLocks noGrp="1"/>
          </p:cNvSpPr>
          <p:nvPr>
            <p:ph type="sldNum" sz="quarter" idx="12"/>
          </p:nvPr>
        </p:nvSpPr>
        <p:spPr/>
        <p:txBody>
          <a:bodyPr/>
          <a:lstStyle>
            <a:lvl1pPr>
              <a:defRPr/>
            </a:lvl1pPr>
          </a:lstStyle>
          <a:p>
            <a:fld id="{4A2B983D-EBCF-BE49-A680-6F131F9A3AB8}" type="slidenum">
              <a:rPr lang="en-US" altLang="en-US"/>
              <a:pPr/>
              <a:t>‹#›</a:t>
            </a:fld>
            <a:endParaRPr lang="en-US" altLang="en-US"/>
          </a:p>
        </p:txBody>
      </p:sp>
    </p:spTree>
    <p:extLst>
      <p:ext uri="{BB962C8B-B14F-4D97-AF65-F5344CB8AC3E}">
        <p14:creationId xmlns:p14="http://schemas.microsoft.com/office/powerpoint/2010/main" val="255127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B4A509-7E2A-9AAB-F99F-0BA068125947}"/>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4B4A2616-0FBC-AA3E-836F-3A0BD8ABD137}"/>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4F44520E-1E66-6261-F990-C588D9DA4808}"/>
              </a:ext>
            </a:extLst>
          </p:cNvPr>
          <p:cNvSpPr>
            <a:spLocks noGrp="1"/>
          </p:cNvSpPr>
          <p:nvPr>
            <p:ph type="ftr" sz="quarter" idx="11"/>
          </p:nvPr>
        </p:nvSpPr>
        <p:spPr/>
        <p:txBody>
          <a:bodyPr/>
          <a:lstStyle>
            <a:lvl1pPr>
              <a:defRPr/>
            </a:lvl1pPr>
          </a:lstStyle>
          <a:p>
            <a:pPr>
              <a:defRPr/>
            </a:pPr>
            <a:r>
              <a:rPr lang="en-US"/>
              <a:t>DWH-Ahsan Abdullah</a:t>
            </a:r>
          </a:p>
        </p:txBody>
      </p:sp>
      <p:sp>
        <p:nvSpPr>
          <p:cNvPr id="10" name="Slide Number Placeholder 8">
            <a:extLst>
              <a:ext uri="{FF2B5EF4-FFF2-40B4-BE49-F238E27FC236}">
                <a16:creationId xmlns:a16="http://schemas.microsoft.com/office/drawing/2014/main" id="{2F33D895-A1F3-15BB-097C-5F0CD205F122}"/>
              </a:ext>
            </a:extLst>
          </p:cNvPr>
          <p:cNvSpPr>
            <a:spLocks noGrp="1"/>
          </p:cNvSpPr>
          <p:nvPr>
            <p:ph type="sldNum" sz="quarter" idx="12"/>
          </p:nvPr>
        </p:nvSpPr>
        <p:spPr/>
        <p:txBody>
          <a:bodyPr/>
          <a:lstStyle>
            <a:lvl1pPr>
              <a:defRPr/>
            </a:lvl1pPr>
          </a:lstStyle>
          <a:p>
            <a:fld id="{F87154A8-7297-FD49-8D15-EFD871BC3C65}" type="slidenum">
              <a:rPr lang="en-US" altLang="en-US"/>
              <a:pPr/>
              <a:t>‹#›</a:t>
            </a:fld>
            <a:endParaRPr lang="en-US" altLang="en-US"/>
          </a:p>
        </p:txBody>
      </p:sp>
    </p:spTree>
    <p:extLst>
      <p:ext uri="{BB962C8B-B14F-4D97-AF65-F5344CB8AC3E}">
        <p14:creationId xmlns:p14="http://schemas.microsoft.com/office/powerpoint/2010/main" val="35771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467CB01-BC2B-D804-EFCB-AAC9501D29C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797DAC-5692-0A55-7C3F-3FF3C30A36FA}"/>
              </a:ext>
            </a:extLst>
          </p:cNvPr>
          <p:cNvSpPr>
            <a:spLocks noGrp="1"/>
          </p:cNvSpPr>
          <p:nvPr>
            <p:ph type="ftr" sz="quarter" idx="11"/>
          </p:nvPr>
        </p:nvSpPr>
        <p:spPr/>
        <p:txBody>
          <a:bodyPr/>
          <a:lstStyle>
            <a:lvl1pPr>
              <a:defRPr/>
            </a:lvl1pPr>
          </a:lstStyle>
          <a:p>
            <a:pPr>
              <a:defRPr/>
            </a:pPr>
            <a:r>
              <a:rPr lang="en-US"/>
              <a:t>DWH-Ahsan Abdullah</a:t>
            </a:r>
          </a:p>
        </p:txBody>
      </p:sp>
      <p:sp>
        <p:nvSpPr>
          <p:cNvPr id="5" name="Slide Number Placeholder 5">
            <a:extLst>
              <a:ext uri="{FF2B5EF4-FFF2-40B4-BE49-F238E27FC236}">
                <a16:creationId xmlns:a16="http://schemas.microsoft.com/office/drawing/2014/main" id="{C32FCAEA-D696-C786-5779-52B295F3CE84}"/>
              </a:ext>
            </a:extLst>
          </p:cNvPr>
          <p:cNvSpPr>
            <a:spLocks noGrp="1"/>
          </p:cNvSpPr>
          <p:nvPr>
            <p:ph type="sldNum" sz="quarter" idx="12"/>
          </p:nvPr>
        </p:nvSpPr>
        <p:spPr/>
        <p:txBody>
          <a:bodyPr/>
          <a:lstStyle>
            <a:lvl1pPr>
              <a:defRPr/>
            </a:lvl1pPr>
          </a:lstStyle>
          <a:p>
            <a:fld id="{2E2577CE-CBDF-4C4D-BBAD-5E47403B2F52}" type="slidenum">
              <a:rPr lang="en-US" altLang="en-US"/>
              <a:pPr/>
              <a:t>‹#›</a:t>
            </a:fld>
            <a:endParaRPr lang="en-US" altLang="en-US"/>
          </a:p>
        </p:txBody>
      </p:sp>
    </p:spTree>
    <p:extLst>
      <p:ext uri="{BB962C8B-B14F-4D97-AF65-F5344CB8AC3E}">
        <p14:creationId xmlns:p14="http://schemas.microsoft.com/office/powerpoint/2010/main" val="46218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590495-62DF-31EA-7E29-CB03D58CBC21}"/>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F9F0D74-53D3-EC28-5665-0013FDC1B1FC}"/>
              </a:ext>
            </a:extLst>
          </p:cNvPr>
          <p:cNvSpPr>
            <a:spLocks noGrp="1"/>
          </p:cNvSpPr>
          <p:nvPr>
            <p:ph type="ftr" sz="quarter" idx="11"/>
          </p:nvPr>
        </p:nvSpPr>
        <p:spPr/>
        <p:txBody>
          <a:bodyPr/>
          <a:lstStyle>
            <a:lvl1pPr>
              <a:defRPr/>
            </a:lvl1pPr>
          </a:lstStyle>
          <a:p>
            <a:pPr>
              <a:defRPr/>
            </a:pPr>
            <a:r>
              <a:rPr lang="en-US"/>
              <a:t>DWH-Ahsan Abdullah</a:t>
            </a:r>
          </a:p>
        </p:txBody>
      </p:sp>
      <p:sp>
        <p:nvSpPr>
          <p:cNvPr id="4" name="Slide Number Placeholder 5">
            <a:extLst>
              <a:ext uri="{FF2B5EF4-FFF2-40B4-BE49-F238E27FC236}">
                <a16:creationId xmlns:a16="http://schemas.microsoft.com/office/drawing/2014/main" id="{AE2EEC71-295A-5BD2-2E4F-629C67C17A24}"/>
              </a:ext>
            </a:extLst>
          </p:cNvPr>
          <p:cNvSpPr>
            <a:spLocks noGrp="1"/>
          </p:cNvSpPr>
          <p:nvPr>
            <p:ph type="sldNum" sz="quarter" idx="12"/>
          </p:nvPr>
        </p:nvSpPr>
        <p:spPr/>
        <p:txBody>
          <a:bodyPr/>
          <a:lstStyle>
            <a:lvl1pPr>
              <a:defRPr/>
            </a:lvl1pPr>
          </a:lstStyle>
          <a:p>
            <a:fld id="{DDD0C319-03FE-F444-8770-ED21FF31CBBE}" type="slidenum">
              <a:rPr lang="en-US" altLang="en-US"/>
              <a:pPr/>
              <a:t>‹#›</a:t>
            </a:fld>
            <a:endParaRPr lang="en-US" altLang="en-US"/>
          </a:p>
        </p:txBody>
      </p:sp>
    </p:spTree>
    <p:extLst>
      <p:ext uri="{BB962C8B-B14F-4D97-AF65-F5344CB8AC3E}">
        <p14:creationId xmlns:p14="http://schemas.microsoft.com/office/powerpoint/2010/main" val="30569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8AFFC5-E9BC-4CC5-376D-D13ADEF9B0AE}"/>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D952C5F5-9F98-6FCA-510C-2C1781DD4427}"/>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2A6F1123-88D3-59A7-74CC-682D7E9D6FAA}"/>
              </a:ext>
            </a:extLst>
          </p:cNvPr>
          <p:cNvSpPr>
            <a:spLocks noGrp="1"/>
          </p:cNvSpPr>
          <p:nvPr>
            <p:ph type="ftr" sz="quarter" idx="11"/>
          </p:nvPr>
        </p:nvSpPr>
        <p:spPr/>
        <p:txBody>
          <a:bodyPr/>
          <a:lstStyle>
            <a:lvl1pPr>
              <a:defRPr/>
            </a:lvl1pPr>
          </a:lstStyle>
          <a:p>
            <a:pPr>
              <a:defRPr/>
            </a:pPr>
            <a:r>
              <a:rPr lang="en-US"/>
              <a:t>DWH-Ahsan Abdullah</a:t>
            </a:r>
          </a:p>
        </p:txBody>
      </p:sp>
      <p:sp>
        <p:nvSpPr>
          <p:cNvPr id="8" name="Slide Number Placeholder 6">
            <a:extLst>
              <a:ext uri="{FF2B5EF4-FFF2-40B4-BE49-F238E27FC236}">
                <a16:creationId xmlns:a16="http://schemas.microsoft.com/office/drawing/2014/main" id="{9EFE7165-A7FD-0787-D3A5-2857A01EF6A0}"/>
              </a:ext>
            </a:extLst>
          </p:cNvPr>
          <p:cNvSpPr>
            <a:spLocks noGrp="1"/>
          </p:cNvSpPr>
          <p:nvPr>
            <p:ph type="sldNum" sz="quarter" idx="12"/>
          </p:nvPr>
        </p:nvSpPr>
        <p:spPr/>
        <p:txBody>
          <a:bodyPr/>
          <a:lstStyle>
            <a:lvl1pPr>
              <a:defRPr/>
            </a:lvl1pPr>
          </a:lstStyle>
          <a:p>
            <a:fld id="{F4A83583-E2CD-F54D-8EF2-67C813755D54}" type="slidenum">
              <a:rPr lang="en-US" altLang="en-US"/>
              <a:pPr/>
              <a:t>‹#›</a:t>
            </a:fld>
            <a:endParaRPr lang="en-US" altLang="en-US"/>
          </a:p>
        </p:txBody>
      </p:sp>
    </p:spTree>
    <p:extLst>
      <p:ext uri="{BB962C8B-B14F-4D97-AF65-F5344CB8AC3E}">
        <p14:creationId xmlns:p14="http://schemas.microsoft.com/office/powerpoint/2010/main" val="185289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8D44CC3-15A6-78B0-2B05-7D2797C712A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B7BDB3C-762C-14D6-A6A8-3BF31CC59C05}"/>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7F597156-A9B5-3527-4DC4-887AEB5FC874}"/>
              </a:ext>
            </a:extLst>
          </p:cNvPr>
          <p:cNvSpPr>
            <a:spLocks noGrp="1"/>
          </p:cNvSpPr>
          <p:nvPr>
            <p:ph type="sldNum" sz="quarter" idx="12"/>
          </p:nvPr>
        </p:nvSpPr>
        <p:spPr/>
        <p:txBody>
          <a:bodyPr/>
          <a:lstStyle>
            <a:lvl1pPr>
              <a:defRPr/>
            </a:lvl1pPr>
          </a:lstStyle>
          <a:p>
            <a:fld id="{36C28112-7CE5-C044-8635-206F353598D1}" type="slidenum">
              <a:rPr lang="en-US" altLang="en-US"/>
              <a:pPr/>
              <a:t>‹#›</a:t>
            </a:fld>
            <a:endParaRPr lang="en-US" altLang="en-US"/>
          </a:p>
        </p:txBody>
      </p:sp>
    </p:spTree>
    <p:extLst>
      <p:ext uri="{BB962C8B-B14F-4D97-AF65-F5344CB8AC3E}">
        <p14:creationId xmlns:p14="http://schemas.microsoft.com/office/powerpoint/2010/main" val="351803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C8E91F-70F1-4648-A2A4-68FF04D39C7A}"/>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a:extLst>
              <a:ext uri="{FF2B5EF4-FFF2-40B4-BE49-F238E27FC236}">
                <a16:creationId xmlns:a16="http://schemas.microsoft.com/office/drawing/2014/main" id="{51B17BB2-CD20-FF66-7ACF-D7D50ACADBB3}"/>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AA44DACA-B329-D65B-CFC3-9E36DB6EDF15}"/>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82C793FB-CF52-5AE2-A03F-728F34441D5F}"/>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a:extLst>
              <a:ext uri="{FF2B5EF4-FFF2-40B4-BE49-F238E27FC236}">
                <a16:creationId xmlns:a16="http://schemas.microsoft.com/office/drawing/2014/main" id="{E8E3809F-88D7-2AC0-03F4-18E4F02E704B}"/>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5174F7F7-748B-965B-6C24-5C14647C1DBF}"/>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latin typeface="Arial" charset="0"/>
              </a:defRPr>
            </a:lvl1pPr>
          </a:lstStyle>
          <a:p>
            <a:pPr>
              <a:defRPr/>
            </a:pPr>
            <a:r>
              <a:rPr lang="en-US"/>
              <a:t>DWH-Ahsan Abdullah</a:t>
            </a:r>
          </a:p>
        </p:txBody>
      </p:sp>
      <p:sp>
        <p:nvSpPr>
          <p:cNvPr id="6" name="Slide Number Placeholder 5">
            <a:extLst>
              <a:ext uri="{FF2B5EF4-FFF2-40B4-BE49-F238E27FC236}">
                <a16:creationId xmlns:a16="http://schemas.microsoft.com/office/drawing/2014/main" id="{90DB4B76-93D0-C76D-4DD8-D9CC5E9A01A0}"/>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defRPr sz="1400" b="1">
                <a:solidFill>
                  <a:srgbClr val="FFFFFF"/>
                </a:solidFill>
              </a:defRPr>
            </a:lvl1pPr>
          </a:lstStyle>
          <a:p>
            <a:fld id="{032949BE-4B5A-6A4F-BAC3-790697BA22B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6" r:id="rId1"/>
    <p:sldLayoutId id="2147483939" r:id="rId2"/>
    <p:sldLayoutId id="2147483947" r:id="rId3"/>
    <p:sldLayoutId id="2147483940" r:id="rId4"/>
    <p:sldLayoutId id="2147483948" r:id="rId5"/>
    <p:sldLayoutId id="2147483941" r:id="rId6"/>
    <p:sldLayoutId id="2147483942" r:id="rId7"/>
    <p:sldLayoutId id="2147483949" r:id="rId8"/>
    <p:sldLayoutId id="2147483943" r:id="rId9"/>
    <p:sldLayoutId id="2147483944" r:id="rId10"/>
    <p:sldLayoutId id="2147483945" r:id="rId11"/>
  </p:sldLayoutIdLst>
  <p:hf hd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74400B96-DBD6-76DB-43CE-2491D8EC5007}"/>
              </a:ext>
            </a:extLst>
          </p:cNvPr>
          <p:cNvSpPr>
            <a:spLocks noGrp="1" noChangeArrowheads="1"/>
          </p:cNvSpPr>
          <p:nvPr>
            <p:ph type="title"/>
          </p:nvPr>
        </p:nvSpPr>
        <p:spPr>
          <a:xfrm>
            <a:off x="455613" y="2209800"/>
            <a:ext cx="8226425" cy="1143000"/>
          </a:xfrm>
        </p:spPr>
        <p:txBody>
          <a:bodyPr>
            <a:normAutofit fontScale="90000"/>
          </a:bodyPr>
          <a:lstStyle/>
          <a:p>
            <a:pPr algn="ctr" eaLnBrk="1" fontAlgn="auto" hangingPunct="1">
              <a:spcAft>
                <a:spcPts val="0"/>
              </a:spcAft>
              <a:defRPr/>
            </a:pPr>
            <a:r>
              <a:rPr lang="en-US" sz="4800" dirty="0"/>
              <a:t>Data Warehousing and BI </a:t>
            </a:r>
            <a:br>
              <a:rPr lang="en-US" sz="4800" dirty="0"/>
            </a:br>
            <a:br>
              <a:rPr lang="en-US" sz="4800" dirty="0"/>
            </a:br>
            <a:br>
              <a:rPr lang="en-US" sz="4800" dirty="0"/>
            </a:br>
            <a:r>
              <a:rPr lang="en-US" sz="4800" dirty="0"/>
              <a:t>Week # 04</a:t>
            </a:r>
          </a:p>
        </p:txBody>
      </p:sp>
      <p:sp>
        <p:nvSpPr>
          <p:cNvPr id="9219" name="Slide Number Placeholder 5">
            <a:extLst>
              <a:ext uri="{FF2B5EF4-FFF2-40B4-BE49-F238E27FC236}">
                <a16:creationId xmlns:a16="http://schemas.microsoft.com/office/drawing/2014/main" id="{8D9CDC3F-995F-0B33-D24F-8FA6331BA8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DBA630-F584-A742-B4C0-BA1896E5FF3C}" type="slidenum">
              <a:rPr lang="en-US" altLang="en-US">
                <a:solidFill>
                  <a:srgbClr val="FFFFFF"/>
                </a:solidFill>
              </a:rPr>
              <a:pPr/>
              <a:t>1</a:t>
            </a:fld>
            <a:endParaRPr lang="en-US"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5E46-1975-A638-3E93-C67A6E4943A3}"/>
              </a:ext>
            </a:extLst>
          </p:cNvPr>
          <p:cNvSpPr>
            <a:spLocks noGrp="1"/>
          </p:cNvSpPr>
          <p:nvPr>
            <p:ph type="title"/>
          </p:nvPr>
        </p:nvSpPr>
        <p:spPr/>
        <p:txBody>
          <a:bodyPr/>
          <a:lstStyle/>
          <a:p>
            <a:r>
              <a:rPr lang="en-US" dirty="0"/>
              <a:t>Denormalization</a:t>
            </a:r>
          </a:p>
        </p:txBody>
      </p:sp>
      <p:pic>
        <p:nvPicPr>
          <p:cNvPr id="7" name="Content Placeholder 6">
            <a:extLst>
              <a:ext uri="{FF2B5EF4-FFF2-40B4-BE49-F238E27FC236}">
                <a16:creationId xmlns:a16="http://schemas.microsoft.com/office/drawing/2014/main" id="{FBA4BC85-C182-E6E3-8C86-3C3176987B64}"/>
              </a:ext>
            </a:extLst>
          </p:cNvPr>
          <p:cNvPicPr>
            <a:picLocks noGrp="1" noChangeAspect="1"/>
          </p:cNvPicPr>
          <p:nvPr>
            <p:ph idx="1"/>
          </p:nvPr>
        </p:nvPicPr>
        <p:blipFill>
          <a:blip r:embed="rId2"/>
          <a:stretch>
            <a:fillRect/>
          </a:stretch>
        </p:blipFill>
        <p:spPr>
          <a:xfrm>
            <a:off x="937001" y="1709737"/>
            <a:ext cx="6682999" cy="4281649"/>
          </a:xfrm>
        </p:spPr>
      </p:pic>
      <p:sp>
        <p:nvSpPr>
          <p:cNvPr id="5" name="Slide Number Placeholder 4">
            <a:extLst>
              <a:ext uri="{FF2B5EF4-FFF2-40B4-BE49-F238E27FC236}">
                <a16:creationId xmlns:a16="http://schemas.microsoft.com/office/drawing/2014/main" id="{66E33FF5-0034-A552-DFD4-7BE3C5F75240}"/>
              </a:ext>
            </a:extLst>
          </p:cNvPr>
          <p:cNvSpPr>
            <a:spLocks noGrp="1"/>
          </p:cNvSpPr>
          <p:nvPr>
            <p:ph type="sldNum" sz="quarter" idx="12"/>
          </p:nvPr>
        </p:nvSpPr>
        <p:spPr/>
        <p:txBody>
          <a:bodyPr/>
          <a:lstStyle/>
          <a:p>
            <a:fld id="{D70D1284-B213-6343-A65D-9AC9D7121D7D}" type="slidenum">
              <a:rPr lang="en-US" altLang="en-US" smtClean="0"/>
              <a:pPr/>
              <a:t>10</a:t>
            </a:fld>
            <a:endParaRPr lang="en-US" altLang="en-US"/>
          </a:p>
        </p:txBody>
      </p:sp>
    </p:spTree>
    <p:extLst>
      <p:ext uri="{BB962C8B-B14F-4D97-AF65-F5344CB8AC3E}">
        <p14:creationId xmlns:p14="http://schemas.microsoft.com/office/powerpoint/2010/main" val="2928201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097C9-429C-FCD3-E991-433AA029D6B9}"/>
              </a:ext>
            </a:extLst>
          </p:cNvPr>
          <p:cNvSpPr>
            <a:spLocks noGrp="1"/>
          </p:cNvSpPr>
          <p:nvPr>
            <p:ph type="title"/>
          </p:nvPr>
        </p:nvSpPr>
        <p:spPr/>
        <p:txBody>
          <a:bodyPr/>
          <a:lstStyle/>
          <a:p>
            <a:r>
              <a:rPr lang="en-US" altLang="en-US" sz="4000" dirty="0"/>
              <a:t>De-normalization</a:t>
            </a:r>
            <a:endParaRPr lang="en-US" dirty="0"/>
          </a:p>
        </p:txBody>
      </p:sp>
      <p:sp>
        <p:nvSpPr>
          <p:cNvPr id="3" name="Content Placeholder 2">
            <a:extLst>
              <a:ext uri="{FF2B5EF4-FFF2-40B4-BE49-F238E27FC236}">
                <a16:creationId xmlns:a16="http://schemas.microsoft.com/office/drawing/2014/main" id="{EDDC9D4D-7CE1-5879-2B1D-F97A5389A71E}"/>
              </a:ext>
            </a:extLst>
          </p:cNvPr>
          <p:cNvSpPr>
            <a:spLocks noGrp="1"/>
          </p:cNvSpPr>
          <p:nvPr>
            <p:ph idx="1"/>
          </p:nvPr>
        </p:nvSpPr>
        <p:spPr/>
        <p:txBody>
          <a:bodyPr/>
          <a:lstStyle/>
          <a:p>
            <a:pPr marL="0" indent="0">
              <a:buNone/>
            </a:pPr>
            <a:r>
              <a:rPr lang="en-US" altLang="en-US" sz="2800" dirty="0"/>
              <a:t>De-normalization specifically improves performance by either:</a:t>
            </a:r>
          </a:p>
          <a:p>
            <a:endParaRPr lang="en-US" altLang="en-US" sz="2800" b="1" dirty="0"/>
          </a:p>
          <a:p>
            <a:pPr>
              <a:buClr>
                <a:schemeClr val="tx2"/>
              </a:buClr>
              <a:buFont typeface="Wingdings" panose="05000000000000000000" pitchFamily="2" charset="2"/>
              <a:buChar char="§"/>
            </a:pPr>
            <a:r>
              <a:rPr lang="en-US" altLang="en-US" sz="2400" dirty="0"/>
              <a:t>Reducing the number of tables, which consequently speeds up performance. </a:t>
            </a:r>
          </a:p>
          <a:p>
            <a:pPr>
              <a:buClr>
                <a:schemeClr val="tx2"/>
              </a:buClr>
              <a:buFont typeface="Wingdings" panose="05000000000000000000" pitchFamily="2" charset="2"/>
              <a:buChar char="§"/>
            </a:pPr>
            <a:endParaRPr lang="en-US" altLang="en-US" sz="2400" b="1" dirty="0"/>
          </a:p>
          <a:p>
            <a:pPr>
              <a:buClr>
                <a:schemeClr val="tx2"/>
              </a:buClr>
              <a:buFont typeface="Wingdings" panose="05000000000000000000" pitchFamily="2" charset="2"/>
              <a:buChar char="§"/>
            </a:pPr>
            <a:r>
              <a:rPr lang="en-US" altLang="en-US" sz="2400" dirty="0"/>
              <a:t>Reducing the number of joins required during query execution, or</a:t>
            </a:r>
          </a:p>
          <a:p>
            <a:pPr marL="0" indent="0">
              <a:buClr>
                <a:schemeClr val="tx2"/>
              </a:buClr>
              <a:buNone/>
            </a:pPr>
            <a:endParaRPr lang="en-US" altLang="en-US" sz="2400" b="1" dirty="0"/>
          </a:p>
        </p:txBody>
      </p:sp>
      <p:sp>
        <p:nvSpPr>
          <p:cNvPr id="5" name="Slide Number Placeholder 4">
            <a:extLst>
              <a:ext uri="{FF2B5EF4-FFF2-40B4-BE49-F238E27FC236}">
                <a16:creationId xmlns:a16="http://schemas.microsoft.com/office/drawing/2014/main" id="{6BE5EA07-788D-FC0C-2641-C9D15A72D1ED}"/>
              </a:ext>
            </a:extLst>
          </p:cNvPr>
          <p:cNvSpPr>
            <a:spLocks noGrp="1"/>
          </p:cNvSpPr>
          <p:nvPr>
            <p:ph type="sldNum" sz="quarter" idx="12"/>
          </p:nvPr>
        </p:nvSpPr>
        <p:spPr/>
        <p:txBody>
          <a:bodyPr/>
          <a:lstStyle/>
          <a:p>
            <a:fld id="{D70D1284-B213-6343-A65D-9AC9D7121D7D}" type="slidenum">
              <a:rPr lang="en-US" altLang="en-US" smtClean="0"/>
              <a:pPr/>
              <a:t>11</a:t>
            </a:fld>
            <a:endParaRPr lang="en-US" altLang="en-US"/>
          </a:p>
        </p:txBody>
      </p:sp>
    </p:spTree>
    <p:extLst>
      <p:ext uri="{BB962C8B-B14F-4D97-AF65-F5344CB8AC3E}">
        <p14:creationId xmlns:p14="http://schemas.microsoft.com/office/powerpoint/2010/main" val="2850077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B8E2-B683-761F-91D9-E2EB89F72DBF}"/>
              </a:ext>
            </a:extLst>
          </p:cNvPr>
          <p:cNvSpPr>
            <a:spLocks noGrp="1"/>
          </p:cNvSpPr>
          <p:nvPr>
            <p:ph type="title"/>
          </p:nvPr>
        </p:nvSpPr>
        <p:spPr>
          <a:xfrm>
            <a:off x="0" y="183356"/>
            <a:ext cx="8991600" cy="990600"/>
          </a:xfrm>
        </p:spPr>
        <p:txBody>
          <a:bodyPr>
            <a:normAutofit/>
          </a:bodyPr>
          <a:lstStyle/>
          <a:p>
            <a:r>
              <a:rPr lang="en-US" sz="2800" dirty="0"/>
              <a:t>OLTP vs OLAP (normalization and denormalization)</a:t>
            </a:r>
          </a:p>
        </p:txBody>
      </p:sp>
      <p:pic>
        <p:nvPicPr>
          <p:cNvPr id="7" name="Content Placeholder 6">
            <a:extLst>
              <a:ext uri="{FF2B5EF4-FFF2-40B4-BE49-F238E27FC236}">
                <a16:creationId xmlns:a16="http://schemas.microsoft.com/office/drawing/2014/main" id="{3CF5DB2F-8D42-D32E-1CED-D81278784C55}"/>
              </a:ext>
            </a:extLst>
          </p:cNvPr>
          <p:cNvPicPr>
            <a:picLocks noGrp="1" noChangeAspect="1"/>
          </p:cNvPicPr>
          <p:nvPr>
            <p:ph idx="1"/>
          </p:nvPr>
        </p:nvPicPr>
        <p:blipFill>
          <a:blip r:embed="rId2"/>
          <a:stretch>
            <a:fillRect/>
          </a:stretch>
        </p:blipFill>
        <p:spPr>
          <a:xfrm>
            <a:off x="1165073" y="1173956"/>
            <a:ext cx="4321327" cy="2897940"/>
          </a:xfrm>
        </p:spPr>
      </p:pic>
      <p:sp>
        <p:nvSpPr>
          <p:cNvPr id="5" name="Slide Number Placeholder 4">
            <a:extLst>
              <a:ext uri="{FF2B5EF4-FFF2-40B4-BE49-F238E27FC236}">
                <a16:creationId xmlns:a16="http://schemas.microsoft.com/office/drawing/2014/main" id="{5A8BF732-83AF-98D3-1C15-067E2077FCC5}"/>
              </a:ext>
            </a:extLst>
          </p:cNvPr>
          <p:cNvSpPr>
            <a:spLocks noGrp="1"/>
          </p:cNvSpPr>
          <p:nvPr>
            <p:ph type="sldNum" sz="quarter" idx="12"/>
          </p:nvPr>
        </p:nvSpPr>
        <p:spPr/>
        <p:txBody>
          <a:bodyPr/>
          <a:lstStyle/>
          <a:p>
            <a:fld id="{D70D1284-B213-6343-A65D-9AC9D7121D7D}" type="slidenum">
              <a:rPr lang="en-US" altLang="en-US" smtClean="0"/>
              <a:pPr/>
              <a:t>12</a:t>
            </a:fld>
            <a:endParaRPr lang="en-US" altLang="en-US"/>
          </a:p>
        </p:txBody>
      </p:sp>
      <p:sp>
        <p:nvSpPr>
          <p:cNvPr id="8" name="TextBox 7">
            <a:extLst>
              <a:ext uri="{FF2B5EF4-FFF2-40B4-BE49-F238E27FC236}">
                <a16:creationId xmlns:a16="http://schemas.microsoft.com/office/drawing/2014/main" id="{76C85AFA-39B5-3ADE-F5F6-3A6A98CD58A1}"/>
              </a:ext>
            </a:extLst>
          </p:cNvPr>
          <p:cNvSpPr txBox="1"/>
          <p:nvPr/>
        </p:nvSpPr>
        <p:spPr>
          <a:xfrm>
            <a:off x="609600" y="4495800"/>
            <a:ext cx="6934200" cy="1754326"/>
          </a:xfrm>
          <a:prstGeom prst="rect">
            <a:avLst/>
          </a:prstGeom>
          <a:noFill/>
        </p:spPr>
        <p:txBody>
          <a:bodyPr wrap="square" rtlCol="0">
            <a:spAutoFit/>
          </a:bodyPr>
          <a:lstStyle/>
          <a:p>
            <a:r>
              <a:rPr lang="en-US" b="1" dirty="0"/>
              <a:t>Normalization</a:t>
            </a:r>
            <a:r>
              <a:rPr lang="en-US" dirty="0"/>
              <a:t> is primarily used in OLTP (Online Transaction Processing) systems to ensure data integrity and minimize redundancy. </a:t>
            </a:r>
            <a:r>
              <a:rPr lang="en-US" b="1" dirty="0"/>
              <a:t>Denormalization</a:t>
            </a:r>
            <a:r>
              <a:rPr lang="en-US" dirty="0"/>
              <a:t> is often used in OLAP (Online Analytical Processing) systems to enhance query performance and simplify data retrieval.</a:t>
            </a:r>
          </a:p>
          <a:p>
            <a:endParaRPr lang="en-US" dirty="0"/>
          </a:p>
        </p:txBody>
      </p:sp>
    </p:spTree>
    <p:extLst>
      <p:ext uri="{BB962C8B-B14F-4D97-AF65-F5344CB8AC3E}">
        <p14:creationId xmlns:p14="http://schemas.microsoft.com/office/powerpoint/2010/main" val="2043395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80B94-FC37-BF49-3A25-C78F10A8AC83}"/>
              </a:ext>
            </a:extLst>
          </p:cNvPr>
          <p:cNvSpPr>
            <a:spLocks noGrp="1"/>
          </p:cNvSpPr>
          <p:nvPr>
            <p:ph type="title"/>
          </p:nvPr>
        </p:nvSpPr>
        <p:spPr/>
        <p:txBody>
          <a:bodyPr/>
          <a:lstStyle/>
          <a:p>
            <a:r>
              <a:rPr lang="en-US" dirty="0"/>
              <a:t>Normalization</a:t>
            </a:r>
          </a:p>
        </p:txBody>
      </p:sp>
      <p:pic>
        <p:nvPicPr>
          <p:cNvPr id="7" name="Content Placeholder 6">
            <a:extLst>
              <a:ext uri="{FF2B5EF4-FFF2-40B4-BE49-F238E27FC236}">
                <a16:creationId xmlns:a16="http://schemas.microsoft.com/office/drawing/2014/main" id="{1F3D2A37-2453-E56A-5656-E7B2F2FE2390}"/>
              </a:ext>
            </a:extLst>
          </p:cNvPr>
          <p:cNvPicPr>
            <a:picLocks noGrp="1" noChangeAspect="1"/>
          </p:cNvPicPr>
          <p:nvPr>
            <p:ph idx="1"/>
          </p:nvPr>
        </p:nvPicPr>
        <p:blipFill>
          <a:blip r:embed="rId2"/>
          <a:stretch>
            <a:fillRect/>
          </a:stretch>
        </p:blipFill>
        <p:spPr>
          <a:xfrm>
            <a:off x="1371600" y="1905000"/>
            <a:ext cx="5384912" cy="3342088"/>
          </a:xfrm>
        </p:spPr>
      </p:pic>
      <p:sp>
        <p:nvSpPr>
          <p:cNvPr id="5" name="Slide Number Placeholder 4">
            <a:extLst>
              <a:ext uri="{FF2B5EF4-FFF2-40B4-BE49-F238E27FC236}">
                <a16:creationId xmlns:a16="http://schemas.microsoft.com/office/drawing/2014/main" id="{3CA8F491-21ED-AC2E-8ED7-F477E3F10AE7}"/>
              </a:ext>
            </a:extLst>
          </p:cNvPr>
          <p:cNvSpPr>
            <a:spLocks noGrp="1"/>
          </p:cNvSpPr>
          <p:nvPr>
            <p:ph type="sldNum" sz="quarter" idx="12"/>
          </p:nvPr>
        </p:nvSpPr>
        <p:spPr/>
        <p:txBody>
          <a:bodyPr/>
          <a:lstStyle/>
          <a:p>
            <a:fld id="{D70D1284-B213-6343-A65D-9AC9D7121D7D}" type="slidenum">
              <a:rPr lang="en-US" altLang="en-US" smtClean="0"/>
              <a:pPr/>
              <a:t>13</a:t>
            </a:fld>
            <a:endParaRPr lang="en-US" altLang="en-US"/>
          </a:p>
        </p:txBody>
      </p:sp>
    </p:spTree>
    <p:extLst>
      <p:ext uri="{BB962C8B-B14F-4D97-AF65-F5344CB8AC3E}">
        <p14:creationId xmlns:p14="http://schemas.microsoft.com/office/powerpoint/2010/main" val="141325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6887F-BA9D-523D-B87C-F19AD7B9F56B}"/>
              </a:ext>
            </a:extLst>
          </p:cNvPr>
          <p:cNvSpPr>
            <a:spLocks noGrp="1"/>
          </p:cNvSpPr>
          <p:nvPr>
            <p:ph type="title"/>
          </p:nvPr>
        </p:nvSpPr>
        <p:spPr/>
        <p:txBody>
          <a:bodyPr>
            <a:normAutofit/>
          </a:bodyPr>
          <a:lstStyle/>
          <a:p>
            <a:r>
              <a:rPr lang="en-GB" b="1" i="0" dirty="0">
                <a:solidFill>
                  <a:srgbClr val="10656D"/>
                </a:solidFill>
                <a:effectLst/>
                <a:latin typeface="Montserrat" pitchFamily="2" charset="77"/>
              </a:rPr>
              <a:t>Data warehouse Schema</a:t>
            </a:r>
            <a:endParaRPr lang="en-PK" dirty="0"/>
          </a:p>
        </p:txBody>
      </p:sp>
      <p:sp>
        <p:nvSpPr>
          <p:cNvPr id="3" name="Content Placeholder 2">
            <a:extLst>
              <a:ext uri="{FF2B5EF4-FFF2-40B4-BE49-F238E27FC236}">
                <a16:creationId xmlns:a16="http://schemas.microsoft.com/office/drawing/2014/main" id="{16CA4C05-7A27-25AA-F4EE-E0EBD4768C7C}"/>
              </a:ext>
            </a:extLst>
          </p:cNvPr>
          <p:cNvSpPr>
            <a:spLocks noGrp="1"/>
          </p:cNvSpPr>
          <p:nvPr>
            <p:ph idx="1"/>
          </p:nvPr>
        </p:nvSpPr>
        <p:spPr/>
        <p:txBody>
          <a:bodyPr/>
          <a:lstStyle/>
          <a:p>
            <a:r>
              <a:rPr lang="en-GB" b="0" i="0" dirty="0">
                <a:solidFill>
                  <a:srgbClr val="000000"/>
                </a:solidFill>
                <a:effectLst/>
                <a:latin typeface="Poppins" pitchFamily="2" charset="77"/>
              </a:rPr>
              <a:t>Schema is a logical description of the entire database. It includes the name and description of records of all record types including all associated data-items and aggregates.</a:t>
            </a:r>
          </a:p>
          <a:p>
            <a:r>
              <a:rPr lang="en-GB" dirty="0">
                <a:solidFill>
                  <a:srgbClr val="000000"/>
                </a:solidFill>
                <a:latin typeface="Poppins" pitchFamily="2" charset="77"/>
              </a:rPr>
              <a:t>Star Schema</a:t>
            </a:r>
          </a:p>
          <a:p>
            <a:r>
              <a:rPr lang="en-GB" dirty="0">
                <a:solidFill>
                  <a:srgbClr val="000000"/>
                </a:solidFill>
                <a:latin typeface="Poppins" pitchFamily="2" charset="77"/>
              </a:rPr>
              <a:t>Snowflake Schema</a:t>
            </a:r>
          </a:p>
        </p:txBody>
      </p:sp>
      <p:sp>
        <p:nvSpPr>
          <p:cNvPr id="5" name="Slide Number Placeholder 4">
            <a:extLst>
              <a:ext uri="{FF2B5EF4-FFF2-40B4-BE49-F238E27FC236}">
                <a16:creationId xmlns:a16="http://schemas.microsoft.com/office/drawing/2014/main" id="{3F1CFC0A-3DE6-2909-9812-0BD204AD1E76}"/>
              </a:ext>
            </a:extLst>
          </p:cNvPr>
          <p:cNvSpPr>
            <a:spLocks noGrp="1"/>
          </p:cNvSpPr>
          <p:nvPr>
            <p:ph type="sldNum" sz="quarter" idx="12"/>
          </p:nvPr>
        </p:nvSpPr>
        <p:spPr/>
        <p:txBody>
          <a:bodyPr/>
          <a:lstStyle/>
          <a:p>
            <a:fld id="{D70D1284-B213-6343-A65D-9AC9D7121D7D}" type="slidenum">
              <a:rPr lang="en-US" altLang="en-US" smtClean="0"/>
              <a:pPr/>
              <a:t>14</a:t>
            </a:fld>
            <a:endParaRPr lang="en-US" altLang="en-US"/>
          </a:p>
        </p:txBody>
      </p:sp>
    </p:spTree>
    <p:extLst>
      <p:ext uri="{BB962C8B-B14F-4D97-AF65-F5344CB8AC3E}">
        <p14:creationId xmlns:p14="http://schemas.microsoft.com/office/powerpoint/2010/main" val="1485438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DF9E5-5184-BBC6-4721-0E10FDF5C488}"/>
              </a:ext>
            </a:extLst>
          </p:cNvPr>
          <p:cNvSpPr>
            <a:spLocks noGrp="1"/>
          </p:cNvSpPr>
          <p:nvPr>
            <p:ph type="title"/>
          </p:nvPr>
        </p:nvSpPr>
        <p:spPr/>
        <p:txBody>
          <a:bodyPr>
            <a:normAutofit/>
          </a:bodyPr>
          <a:lstStyle/>
          <a:p>
            <a:r>
              <a:rPr lang="en-GB" b="1" i="0" dirty="0">
                <a:solidFill>
                  <a:srgbClr val="000000"/>
                </a:solidFill>
                <a:effectLst/>
                <a:latin typeface=""/>
              </a:rPr>
              <a:t>Star Schema</a:t>
            </a:r>
            <a:endParaRPr lang="en-PK" b="1" dirty="0">
              <a:latin typeface=""/>
            </a:endParaRPr>
          </a:p>
        </p:txBody>
      </p:sp>
      <p:sp>
        <p:nvSpPr>
          <p:cNvPr id="3" name="Content Placeholder 2">
            <a:extLst>
              <a:ext uri="{FF2B5EF4-FFF2-40B4-BE49-F238E27FC236}">
                <a16:creationId xmlns:a16="http://schemas.microsoft.com/office/drawing/2014/main" id="{7D381AB8-9DD2-3EB1-0927-4E69C9CD4762}"/>
              </a:ext>
            </a:extLst>
          </p:cNvPr>
          <p:cNvSpPr>
            <a:spLocks noGrp="1"/>
          </p:cNvSpPr>
          <p:nvPr>
            <p:ph idx="1"/>
          </p:nvPr>
        </p:nvSpPr>
        <p:spPr/>
        <p:txBody>
          <a:bodyPr/>
          <a:lstStyle/>
          <a:p>
            <a:pPr algn="l">
              <a:buFont typeface="Arial" panose="020B0604020202020204" pitchFamily="34" charset="0"/>
              <a:buChar char="•"/>
            </a:pPr>
            <a:r>
              <a:rPr lang="en-GB" b="0" i="0" dirty="0">
                <a:solidFill>
                  <a:srgbClr val="000000"/>
                </a:solidFill>
                <a:effectLst/>
                <a:latin typeface="Poppins" pitchFamily="2" charset="77"/>
              </a:rPr>
              <a:t>Each dimension in a star schema is represented with only one-dimension table.</a:t>
            </a:r>
          </a:p>
          <a:p>
            <a:pPr algn="l">
              <a:buFont typeface="Arial" panose="020B0604020202020204" pitchFamily="34" charset="0"/>
              <a:buChar char="•"/>
            </a:pPr>
            <a:r>
              <a:rPr lang="en-GB" b="0" i="0" dirty="0">
                <a:solidFill>
                  <a:srgbClr val="000000"/>
                </a:solidFill>
                <a:effectLst/>
                <a:latin typeface="Poppins" pitchFamily="2" charset="77"/>
              </a:rPr>
              <a:t>This dimension table contains the set of attributes.</a:t>
            </a:r>
          </a:p>
          <a:p>
            <a:pPr algn="l">
              <a:buFont typeface="Arial" panose="020B0604020202020204" pitchFamily="34" charset="0"/>
              <a:buChar char="•"/>
            </a:pPr>
            <a:r>
              <a:rPr lang="en-GB" b="0" i="0" dirty="0">
                <a:solidFill>
                  <a:srgbClr val="000000"/>
                </a:solidFill>
                <a:effectLst/>
                <a:latin typeface="Poppins" pitchFamily="2" charset="77"/>
              </a:rPr>
              <a:t>The following diagram shows the sales data of a company with respect to the four dimensions, namely time, item, branch, and location.</a:t>
            </a:r>
          </a:p>
          <a:p>
            <a:pPr algn="l">
              <a:buFont typeface="Arial" panose="020B0604020202020204" pitchFamily="34" charset="0"/>
              <a:buChar char="•"/>
            </a:pPr>
            <a:r>
              <a:rPr lang="en-GB" b="0" i="0" dirty="0">
                <a:solidFill>
                  <a:srgbClr val="000000"/>
                </a:solidFill>
                <a:effectLst/>
                <a:latin typeface="Poppins" pitchFamily="2" charset="77"/>
              </a:rPr>
              <a:t>There is a fact table at the </a:t>
            </a:r>
            <a:r>
              <a:rPr lang="en-GB" b="0" i="0" dirty="0" err="1">
                <a:solidFill>
                  <a:srgbClr val="000000"/>
                </a:solidFill>
                <a:effectLst/>
                <a:latin typeface="Poppins" pitchFamily="2" charset="77"/>
              </a:rPr>
              <a:t>center</a:t>
            </a:r>
            <a:r>
              <a:rPr lang="en-GB" b="0" i="0" dirty="0">
                <a:solidFill>
                  <a:srgbClr val="000000"/>
                </a:solidFill>
                <a:effectLst/>
                <a:latin typeface="Poppins" pitchFamily="2" charset="77"/>
              </a:rPr>
              <a:t>. It contains the keys to each of four dimensions.</a:t>
            </a:r>
          </a:p>
          <a:p>
            <a:pPr algn="l">
              <a:buFont typeface="Arial" panose="020B0604020202020204" pitchFamily="34" charset="0"/>
              <a:buChar char="•"/>
            </a:pPr>
            <a:r>
              <a:rPr lang="en-GB" b="0" i="0" dirty="0">
                <a:solidFill>
                  <a:srgbClr val="000000"/>
                </a:solidFill>
                <a:effectLst/>
                <a:latin typeface="Poppins" pitchFamily="2" charset="77"/>
              </a:rPr>
              <a:t>The fact table also contains the attributes, namely dollars sold and units sold.</a:t>
            </a:r>
          </a:p>
        </p:txBody>
      </p:sp>
      <p:sp>
        <p:nvSpPr>
          <p:cNvPr id="5" name="Slide Number Placeholder 4">
            <a:extLst>
              <a:ext uri="{FF2B5EF4-FFF2-40B4-BE49-F238E27FC236}">
                <a16:creationId xmlns:a16="http://schemas.microsoft.com/office/drawing/2014/main" id="{71ABDF9A-6E68-F76C-3159-42DC7520251E}"/>
              </a:ext>
            </a:extLst>
          </p:cNvPr>
          <p:cNvSpPr>
            <a:spLocks noGrp="1"/>
          </p:cNvSpPr>
          <p:nvPr>
            <p:ph type="sldNum" sz="quarter" idx="12"/>
          </p:nvPr>
        </p:nvSpPr>
        <p:spPr/>
        <p:txBody>
          <a:bodyPr/>
          <a:lstStyle/>
          <a:p>
            <a:fld id="{D70D1284-B213-6343-A65D-9AC9D7121D7D}" type="slidenum">
              <a:rPr lang="en-US" altLang="en-US" smtClean="0"/>
              <a:pPr/>
              <a:t>15</a:t>
            </a:fld>
            <a:endParaRPr lang="en-US" altLang="en-US"/>
          </a:p>
        </p:txBody>
      </p:sp>
    </p:spTree>
    <p:extLst>
      <p:ext uri="{BB962C8B-B14F-4D97-AF65-F5344CB8AC3E}">
        <p14:creationId xmlns:p14="http://schemas.microsoft.com/office/powerpoint/2010/main" val="683981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0F8F3-A448-BA49-1078-5A7D4A23DD9A}"/>
              </a:ext>
            </a:extLst>
          </p:cNvPr>
          <p:cNvSpPr>
            <a:spLocks noGrp="1"/>
          </p:cNvSpPr>
          <p:nvPr>
            <p:ph type="title"/>
          </p:nvPr>
        </p:nvSpPr>
        <p:spPr/>
        <p:txBody>
          <a:bodyPr/>
          <a:lstStyle/>
          <a:p>
            <a:r>
              <a:rPr lang="en-US" dirty="0" err="1"/>
              <a:t>Excercise</a:t>
            </a:r>
            <a:endParaRPr lang="en-US" dirty="0"/>
          </a:p>
        </p:txBody>
      </p:sp>
      <p:pic>
        <p:nvPicPr>
          <p:cNvPr id="7" name="Content Placeholder 6">
            <a:extLst>
              <a:ext uri="{FF2B5EF4-FFF2-40B4-BE49-F238E27FC236}">
                <a16:creationId xmlns:a16="http://schemas.microsoft.com/office/drawing/2014/main" id="{B3F30EBB-8BC2-8379-9C17-754A29D3359A}"/>
              </a:ext>
            </a:extLst>
          </p:cNvPr>
          <p:cNvPicPr>
            <a:picLocks noGrp="1" noChangeAspect="1"/>
          </p:cNvPicPr>
          <p:nvPr>
            <p:ph idx="1"/>
          </p:nvPr>
        </p:nvPicPr>
        <p:blipFill>
          <a:blip r:embed="rId2"/>
          <a:stretch>
            <a:fillRect/>
          </a:stretch>
        </p:blipFill>
        <p:spPr>
          <a:xfrm>
            <a:off x="1809608" y="2216056"/>
            <a:ext cx="5524784" cy="3645087"/>
          </a:xfrm>
        </p:spPr>
      </p:pic>
      <p:sp>
        <p:nvSpPr>
          <p:cNvPr id="4" name="Footer Placeholder 3">
            <a:extLst>
              <a:ext uri="{FF2B5EF4-FFF2-40B4-BE49-F238E27FC236}">
                <a16:creationId xmlns:a16="http://schemas.microsoft.com/office/drawing/2014/main" id="{0364F2CC-D3FA-4E14-D688-994676E0658F}"/>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5B9B12BB-357C-C04F-DE64-4CBDD739E818}"/>
              </a:ext>
            </a:extLst>
          </p:cNvPr>
          <p:cNvSpPr>
            <a:spLocks noGrp="1"/>
          </p:cNvSpPr>
          <p:nvPr>
            <p:ph type="sldNum" sz="quarter" idx="12"/>
          </p:nvPr>
        </p:nvSpPr>
        <p:spPr/>
        <p:txBody>
          <a:bodyPr/>
          <a:lstStyle/>
          <a:p>
            <a:fld id="{D70D1284-B213-6343-A65D-9AC9D7121D7D}" type="slidenum">
              <a:rPr lang="en-US" altLang="en-US" smtClean="0"/>
              <a:pPr/>
              <a:t>16</a:t>
            </a:fld>
            <a:endParaRPr lang="en-US" altLang="en-US"/>
          </a:p>
        </p:txBody>
      </p:sp>
    </p:spTree>
    <p:extLst>
      <p:ext uri="{BB962C8B-B14F-4D97-AF65-F5344CB8AC3E}">
        <p14:creationId xmlns:p14="http://schemas.microsoft.com/office/powerpoint/2010/main" val="2891627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D04F-B4BD-D947-4464-C04B45B2BC40}"/>
              </a:ext>
            </a:extLst>
          </p:cNvPr>
          <p:cNvSpPr>
            <a:spLocks noGrp="1"/>
          </p:cNvSpPr>
          <p:nvPr>
            <p:ph type="title"/>
          </p:nvPr>
        </p:nvSpPr>
        <p:spPr/>
        <p:txBody>
          <a:bodyPr/>
          <a:lstStyle/>
          <a:p>
            <a:r>
              <a:rPr lang="en-US" dirty="0"/>
              <a:t>Star schema</a:t>
            </a:r>
          </a:p>
        </p:txBody>
      </p:sp>
      <p:pic>
        <p:nvPicPr>
          <p:cNvPr id="7" name="Content Placeholder 6">
            <a:extLst>
              <a:ext uri="{FF2B5EF4-FFF2-40B4-BE49-F238E27FC236}">
                <a16:creationId xmlns:a16="http://schemas.microsoft.com/office/drawing/2014/main" id="{5B3C30F4-B33D-5D93-1F72-90D8BCA4C157}"/>
              </a:ext>
            </a:extLst>
          </p:cNvPr>
          <p:cNvPicPr>
            <a:picLocks noGrp="1" noChangeAspect="1"/>
          </p:cNvPicPr>
          <p:nvPr>
            <p:ph idx="1"/>
          </p:nvPr>
        </p:nvPicPr>
        <p:blipFill>
          <a:blip r:embed="rId2"/>
          <a:stretch>
            <a:fillRect/>
          </a:stretch>
        </p:blipFill>
        <p:spPr>
          <a:xfrm>
            <a:off x="934428" y="1600200"/>
            <a:ext cx="7275143" cy="4876800"/>
          </a:xfrm>
        </p:spPr>
      </p:pic>
      <p:sp>
        <p:nvSpPr>
          <p:cNvPr id="4" name="Footer Placeholder 3">
            <a:extLst>
              <a:ext uri="{FF2B5EF4-FFF2-40B4-BE49-F238E27FC236}">
                <a16:creationId xmlns:a16="http://schemas.microsoft.com/office/drawing/2014/main" id="{C91D97BE-26E4-8D3D-7F18-0997F142359D}"/>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4E78A307-6490-F531-C314-83A29301F6D9}"/>
              </a:ext>
            </a:extLst>
          </p:cNvPr>
          <p:cNvSpPr>
            <a:spLocks noGrp="1"/>
          </p:cNvSpPr>
          <p:nvPr>
            <p:ph type="sldNum" sz="quarter" idx="12"/>
          </p:nvPr>
        </p:nvSpPr>
        <p:spPr/>
        <p:txBody>
          <a:bodyPr/>
          <a:lstStyle/>
          <a:p>
            <a:fld id="{D70D1284-B213-6343-A65D-9AC9D7121D7D}" type="slidenum">
              <a:rPr lang="en-US" altLang="en-US" smtClean="0"/>
              <a:pPr/>
              <a:t>17</a:t>
            </a:fld>
            <a:endParaRPr lang="en-US" altLang="en-US"/>
          </a:p>
        </p:txBody>
      </p:sp>
    </p:spTree>
    <p:extLst>
      <p:ext uri="{BB962C8B-B14F-4D97-AF65-F5344CB8AC3E}">
        <p14:creationId xmlns:p14="http://schemas.microsoft.com/office/powerpoint/2010/main" val="3759619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4A4B1-5857-CE00-5AA4-21011C95050B}"/>
              </a:ext>
            </a:extLst>
          </p:cNvPr>
          <p:cNvSpPr>
            <a:spLocks noGrp="1"/>
          </p:cNvSpPr>
          <p:nvPr>
            <p:ph type="title"/>
          </p:nvPr>
        </p:nvSpPr>
        <p:spPr/>
        <p:txBody>
          <a:bodyPr/>
          <a:lstStyle/>
          <a:p>
            <a:r>
              <a:rPr lang="en-GB" b="1" i="0" dirty="0">
                <a:solidFill>
                  <a:srgbClr val="000000"/>
                </a:solidFill>
                <a:effectLst/>
                <a:latin typeface=""/>
              </a:rPr>
              <a:t>Star Schema</a:t>
            </a:r>
            <a:endParaRPr lang="en-PK" dirty="0"/>
          </a:p>
        </p:txBody>
      </p:sp>
      <p:pic>
        <p:nvPicPr>
          <p:cNvPr id="7" name="Content Placeholder 6" descr="A diagram of a data flow&#10;&#10;Description automatically generated">
            <a:extLst>
              <a:ext uri="{FF2B5EF4-FFF2-40B4-BE49-F238E27FC236}">
                <a16:creationId xmlns:a16="http://schemas.microsoft.com/office/drawing/2014/main" id="{82F276C1-83B6-9A16-70A8-A4037C12E0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8286" y="1709737"/>
            <a:ext cx="6387427" cy="4648200"/>
          </a:xfrm>
        </p:spPr>
      </p:pic>
      <p:sp>
        <p:nvSpPr>
          <p:cNvPr id="5" name="Slide Number Placeholder 4">
            <a:extLst>
              <a:ext uri="{FF2B5EF4-FFF2-40B4-BE49-F238E27FC236}">
                <a16:creationId xmlns:a16="http://schemas.microsoft.com/office/drawing/2014/main" id="{3D67F5F6-0F44-9EE0-2CE2-998003D80296}"/>
              </a:ext>
            </a:extLst>
          </p:cNvPr>
          <p:cNvSpPr>
            <a:spLocks noGrp="1"/>
          </p:cNvSpPr>
          <p:nvPr>
            <p:ph type="sldNum" sz="quarter" idx="12"/>
          </p:nvPr>
        </p:nvSpPr>
        <p:spPr/>
        <p:txBody>
          <a:bodyPr/>
          <a:lstStyle/>
          <a:p>
            <a:fld id="{D70D1284-B213-6343-A65D-9AC9D7121D7D}" type="slidenum">
              <a:rPr lang="en-US" altLang="en-US" smtClean="0"/>
              <a:pPr/>
              <a:t>18</a:t>
            </a:fld>
            <a:endParaRPr lang="en-US" altLang="en-US"/>
          </a:p>
        </p:txBody>
      </p:sp>
    </p:spTree>
    <p:extLst>
      <p:ext uri="{BB962C8B-B14F-4D97-AF65-F5344CB8AC3E}">
        <p14:creationId xmlns:p14="http://schemas.microsoft.com/office/powerpoint/2010/main" val="799398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4">
            <a:extLst>
              <a:ext uri="{FF2B5EF4-FFF2-40B4-BE49-F238E27FC236}">
                <a16:creationId xmlns:a16="http://schemas.microsoft.com/office/drawing/2014/main" id="{122A57A2-3786-1B6B-97F3-01B9E61FD165}"/>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0171ED3-78E7-4386-BCA5-AD79E5EF13C9}" type="slidenum">
              <a:rPr lang="en-US" altLang="en-GB" sz="1400"/>
              <a:pPr/>
              <a:t>19</a:t>
            </a:fld>
            <a:endParaRPr lang="en-US" altLang="en-GB" sz="1400"/>
          </a:p>
        </p:txBody>
      </p:sp>
      <p:pic>
        <p:nvPicPr>
          <p:cNvPr id="10244" name="Picture 2" descr="14_12">
            <a:extLst>
              <a:ext uri="{FF2B5EF4-FFF2-40B4-BE49-F238E27FC236}">
                <a16:creationId xmlns:a16="http://schemas.microsoft.com/office/drawing/2014/main" id="{B00FA5C8-F500-1E82-318C-5F0E691144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295400"/>
            <a:ext cx="7772400" cy="495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5" name="Rectangle 7">
            <a:extLst>
              <a:ext uri="{FF2B5EF4-FFF2-40B4-BE49-F238E27FC236}">
                <a16:creationId xmlns:a16="http://schemas.microsoft.com/office/drawing/2014/main" id="{C8B80A11-74B5-4618-62F3-26BB2A6519FB}"/>
              </a:ext>
            </a:extLst>
          </p:cNvPr>
          <p:cNvSpPr>
            <a:spLocks noGrp="1" noChangeArrowheads="1"/>
          </p:cNvSpPr>
          <p:nvPr>
            <p:ph type="title"/>
          </p:nvPr>
        </p:nvSpPr>
        <p:spPr/>
        <p:txBody>
          <a:bodyPr/>
          <a:lstStyle/>
          <a:p>
            <a:r>
              <a:rPr lang="en-US" altLang="en-GB"/>
              <a:t>Star Schema 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8BC03-C153-48BC-549F-8D3A158BF93F}"/>
              </a:ext>
            </a:extLst>
          </p:cNvPr>
          <p:cNvSpPr>
            <a:spLocks noGrp="1"/>
          </p:cNvSpPr>
          <p:nvPr>
            <p:ph type="title"/>
          </p:nvPr>
        </p:nvSpPr>
        <p:spPr/>
        <p:txBody>
          <a:bodyPr/>
          <a:lstStyle/>
          <a:p>
            <a:r>
              <a:rPr lang="en-US" dirty="0"/>
              <a:t>What is data model</a:t>
            </a:r>
          </a:p>
        </p:txBody>
      </p:sp>
      <p:sp>
        <p:nvSpPr>
          <p:cNvPr id="3" name="Content Placeholder 2">
            <a:extLst>
              <a:ext uri="{FF2B5EF4-FFF2-40B4-BE49-F238E27FC236}">
                <a16:creationId xmlns:a16="http://schemas.microsoft.com/office/drawing/2014/main" id="{084A19D8-BD8A-13C0-94F3-7FA9980D6512}"/>
              </a:ext>
            </a:extLst>
          </p:cNvPr>
          <p:cNvSpPr>
            <a:spLocks noGrp="1"/>
          </p:cNvSpPr>
          <p:nvPr>
            <p:ph idx="1"/>
          </p:nvPr>
        </p:nvSpPr>
        <p:spPr/>
        <p:txBody>
          <a:bodyPr/>
          <a:lstStyle/>
          <a:p>
            <a:r>
              <a:rPr lang="en-US" dirty="0"/>
              <a:t>It is the process of organizing data to be logically stored in a database.</a:t>
            </a:r>
          </a:p>
          <a:p>
            <a:r>
              <a:rPr lang="en-US" dirty="0"/>
              <a:t>Dimensional data modeling is one of the technique for data model.</a:t>
            </a:r>
          </a:p>
          <a:p>
            <a:endParaRPr lang="en-US" dirty="0"/>
          </a:p>
          <a:p>
            <a:r>
              <a:rPr lang="en-US" b="1" dirty="0"/>
              <a:t>Dimensional data modeling</a:t>
            </a:r>
            <a:r>
              <a:rPr lang="en-US" dirty="0"/>
              <a:t> is a design technique used in data warehousing to optimize the retrieval and analysis of data for reporting and decision-making. It organizes data into a structure that is easy to understand and query, typically using a star or snowflake schema</a:t>
            </a:r>
          </a:p>
        </p:txBody>
      </p:sp>
      <p:sp>
        <p:nvSpPr>
          <p:cNvPr id="5" name="Slide Number Placeholder 4">
            <a:extLst>
              <a:ext uri="{FF2B5EF4-FFF2-40B4-BE49-F238E27FC236}">
                <a16:creationId xmlns:a16="http://schemas.microsoft.com/office/drawing/2014/main" id="{2A5F9B58-A8F8-B9F7-3FE2-49AB94C18291}"/>
              </a:ext>
            </a:extLst>
          </p:cNvPr>
          <p:cNvSpPr>
            <a:spLocks noGrp="1"/>
          </p:cNvSpPr>
          <p:nvPr>
            <p:ph type="sldNum" sz="quarter" idx="12"/>
          </p:nvPr>
        </p:nvSpPr>
        <p:spPr/>
        <p:txBody>
          <a:bodyPr/>
          <a:lstStyle/>
          <a:p>
            <a:fld id="{D70D1284-B213-6343-A65D-9AC9D7121D7D}" type="slidenum">
              <a:rPr lang="en-US" altLang="en-US" smtClean="0"/>
              <a:pPr/>
              <a:t>2</a:t>
            </a:fld>
            <a:endParaRPr lang="en-US" altLang="en-US"/>
          </a:p>
        </p:txBody>
      </p:sp>
    </p:spTree>
    <p:extLst>
      <p:ext uri="{BB962C8B-B14F-4D97-AF65-F5344CB8AC3E}">
        <p14:creationId xmlns:p14="http://schemas.microsoft.com/office/powerpoint/2010/main" val="46004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524D4-6A43-89D8-4363-F07D28A1E99A}"/>
              </a:ext>
            </a:extLst>
          </p:cNvPr>
          <p:cNvSpPr>
            <a:spLocks noGrp="1"/>
          </p:cNvSpPr>
          <p:nvPr>
            <p:ph type="title"/>
          </p:nvPr>
        </p:nvSpPr>
        <p:spPr>
          <a:xfrm>
            <a:off x="38100" y="258815"/>
            <a:ext cx="8229600" cy="990600"/>
          </a:xfrm>
        </p:spPr>
        <p:txBody>
          <a:bodyPr/>
          <a:lstStyle/>
          <a:p>
            <a:r>
              <a:rPr lang="en-US" dirty="0"/>
              <a:t>Exercise – car rental company</a:t>
            </a:r>
          </a:p>
        </p:txBody>
      </p:sp>
      <p:sp>
        <p:nvSpPr>
          <p:cNvPr id="5" name="Slide Number Placeholder 4">
            <a:extLst>
              <a:ext uri="{FF2B5EF4-FFF2-40B4-BE49-F238E27FC236}">
                <a16:creationId xmlns:a16="http://schemas.microsoft.com/office/drawing/2014/main" id="{BF8317DB-0D71-692C-C457-C3ADE07159F3}"/>
              </a:ext>
            </a:extLst>
          </p:cNvPr>
          <p:cNvSpPr>
            <a:spLocks noGrp="1"/>
          </p:cNvSpPr>
          <p:nvPr>
            <p:ph type="sldNum" sz="quarter" idx="12"/>
          </p:nvPr>
        </p:nvSpPr>
        <p:spPr/>
        <p:txBody>
          <a:bodyPr/>
          <a:lstStyle/>
          <a:p>
            <a:fld id="{D70D1284-B213-6343-A65D-9AC9D7121D7D}" type="slidenum">
              <a:rPr lang="en-US" altLang="en-US" smtClean="0"/>
              <a:pPr/>
              <a:t>20</a:t>
            </a:fld>
            <a:endParaRPr lang="en-US" altLang="en-US"/>
          </a:p>
        </p:txBody>
      </p:sp>
      <p:pic>
        <p:nvPicPr>
          <p:cNvPr id="6" name="Content Placeholder 5">
            <a:extLst>
              <a:ext uri="{FF2B5EF4-FFF2-40B4-BE49-F238E27FC236}">
                <a16:creationId xmlns:a16="http://schemas.microsoft.com/office/drawing/2014/main" id="{4097AA38-7569-53B2-275C-CFA1D6924CA3}"/>
              </a:ext>
            </a:extLst>
          </p:cNvPr>
          <p:cNvPicPr>
            <a:picLocks noGrp="1" noChangeAspect="1"/>
          </p:cNvPicPr>
          <p:nvPr>
            <p:ph idx="1"/>
          </p:nvPr>
        </p:nvPicPr>
        <p:blipFill>
          <a:blip r:embed="rId2"/>
          <a:stretch>
            <a:fillRect/>
          </a:stretch>
        </p:blipFill>
        <p:spPr>
          <a:xfrm>
            <a:off x="736600" y="1371600"/>
            <a:ext cx="7670800" cy="5265685"/>
          </a:xfrm>
          <a:prstGeom prst="rect">
            <a:avLst/>
          </a:prstGeom>
        </p:spPr>
      </p:pic>
    </p:spTree>
    <p:extLst>
      <p:ext uri="{BB962C8B-B14F-4D97-AF65-F5344CB8AC3E}">
        <p14:creationId xmlns:p14="http://schemas.microsoft.com/office/powerpoint/2010/main" val="2404856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DB63-D9D3-F9E0-9F34-F265AB41DFAB}"/>
              </a:ext>
            </a:extLst>
          </p:cNvPr>
          <p:cNvSpPr>
            <a:spLocks noGrp="1"/>
          </p:cNvSpPr>
          <p:nvPr>
            <p:ph type="title"/>
          </p:nvPr>
        </p:nvSpPr>
        <p:spPr>
          <a:xfrm>
            <a:off x="0" y="304800"/>
            <a:ext cx="8229600" cy="990600"/>
          </a:xfrm>
        </p:spPr>
        <p:txBody>
          <a:bodyPr/>
          <a:lstStyle/>
          <a:p>
            <a:r>
              <a:rPr lang="en-US" dirty="0"/>
              <a:t>exercise</a:t>
            </a:r>
          </a:p>
        </p:txBody>
      </p:sp>
      <p:sp>
        <p:nvSpPr>
          <p:cNvPr id="5" name="Slide Number Placeholder 4">
            <a:extLst>
              <a:ext uri="{FF2B5EF4-FFF2-40B4-BE49-F238E27FC236}">
                <a16:creationId xmlns:a16="http://schemas.microsoft.com/office/drawing/2014/main" id="{9EBD262D-AAA2-8753-334B-D2F6542D7C89}"/>
              </a:ext>
            </a:extLst>
          </p:cNvPr>
          <p:cNvSpPr>
            <a:spLocks noGrp="1"/>
          </p:cNvSpPr>
          <p:nvPr>
            <p:ph type="sldNum" sz="quarter" idx="12"/>
          </p:nvPr>
        </p:nvSpPr>
        <p:spPr/>
        <p:txBody>
          <a:bodyPr/>
          <a:lstStyle/>
          <a:p>
            <a:fld id="{D70D1284-B213-6343-A65D-9AC9D7121D7D}" type="slidenum">
              <a:rPr lang="en-US" altLang="en-US" smtClean="0"/>
              <a:pPr/>
              <a:t>21</a:t>
            </a:fld>
            <a:endParaRPr lang="en-US" altLang="en-US"/>
          </a:p>
        </p:txBody>
      </p:sp>
      <p:pic>
        <p:nvPicPr>
          <p:cNvPr id="6" name="Content Placeholder 5">
            <a:extLst>
              <a:ext uri="{FF2B5EF4-FFF2-40B4-BE49-F238E27FC236}">
                <a16:creationId xmlns:a16="http://schemas.microsoft.com/office/drawing/2014/main" id="{47FA2278-70DE-30BF-168B-85F2F056DDA5}"/>
              </a:ext>
            </a:extLst>
          </p:cNvPr>
          <p:cNvPicPr>
            <a:picLocks noGrp="1" noChangeAspect="1"/>
          </p:cNvPicPr>
          <p:nvPr>
            <p:ph idx="1"/>
          </p:nvPr>
        </p:nvPicPr>
        <p:blipFill>
          <a:blip r:embed="rId2"/>
          <a:stretch>
            <a:fillRect/>
          </a:stretch>
        </p:blipFill>
        <p:spPr>
          <a:xfrm>
            <a:off x="749300" y="1295400"/>
            <a:ext cx="6858000" cy="5410199"/>
          </a:xfrm>
          <a:prstGeom prst="rect">
            <a:avLst/>
          </a:prstGeom>
        </p:spPr>
      </p:pic>
    </p:spTree>
    <p:extLst>
      <p:ext uri="{BB962C8B-B14F-4D97-AF65-F5344CB8AC3E}">
        <p14:creationId xmlns:p14="http://schemas.microsoft.com/office/powerpoint/2010/main" val="396150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Footer Placeholder 4">
            <a:extLst>
              <a:ext uri="{FF2B5EF4-FFF2-40B4-BE49-F238E27FC236}">
                <a16:creationId xmlns:a16="http://schemas.microsoft.com/office/drawing/2014/main" id="{E1B70719-80E6-4DBA-458F-0E193FB8D9EB}"/>
              </a:ext>
            </a:extLst>
          </p:cNvPr>
          <p:cNvSpPr>
            <a:spLocks noGrp="1"/>
          </p:cNvSpPr>
          <p:nvPr>
            <p:ph type="ftr" sz="quarter" idx="11"/>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en-GB" sz="1400"/>
              <a:t>CSE601</a:t>
            </a:r>
          </a:p>
        </p:txBody>
      </p:sp>
      <p:sp>
        <p:nvSpPr>
          <p:cNvPr id="18435" name="Slide Number Placeholder 5">
            <a:extLst>
              <a:ext uri="{FF2B5EF4-FFF2-40B4-BE49-F238E27FC236}">
                <a16:creationId xmlns:a16="http://schemas.microsoft.com/office/drawing/2014/main" id="{74B5F32A-E67F-E751-AA73-3680DE1FD0C1}"/>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31A96C1-B7F5-4475-9133-9A9E28D35DA1}" type="slidenum">
              <a:rPr lang="en-US" altLang="en-GB" sz="1400"/>
              <a:pPr/>
              <a:t>22</a:t>
            </a:fld>
            <a:endParaRPr lang="en-US" altLang="en-GB" sz="1400"/>
          </a:p>
        </p:txBody>
      </p:sp>
      <p:sp>
        <p:nvSpPr>
          <p:cNvPr id="18436" name="Rectangle 2">
            <a:extLst>
              <a:ext uri="{FF2B5EF4-FFF2-40B4-BE49-F238E27FC236}">
                <a16:creationId xmlns:a16="http://schemas.microsoft.com/office/drawing/2014/main" id="{2432E000-AF9A-F71C-B085-54E57533EC0F}"/>
              </a:ext>
            </a:extLst>
          </p:cNvPr>
          <p:cNvSpPr>
            <a:spLocks noGrp="1" noChangeArrowheads="1"/>
          </p:cNvSpPr>
          <p:nvPr>
            <p:ph type="title"/>
          </p:nvPr>
        </p:nvSpPr>
        <p:spPr/>
        <p:txBody>
          <a:bodyPr/>
          <a:lstStyle/>
          <a:p>
            <a:r>
              <a:rPr lang="en-US" altLang="en-US"/>
              <a:t>Snowflake Schema</a:t>
            </a:r>
          </a:p>
        </p:txBody>
      </p:sp>
      <p:sp>
        <p:nvSpPr>
          <p:cNvPr id="18437" name="Rectangle 3">
            <a:extLst>
              <a:ext uri="{FF2B5EF4-FFF2-40B4-BE49-F238E27FC236}">
                <a16:creationId xmlns:a16="http://schemas.microsoft.com/office/drawing/2014/main" id="{63C1A814-9EEC-F0B9-EA02-612DCBEC6177}"/>
              </a:ext>
            </a:extLst>
          </p:cNvPr>
          <p:cNvSpPr>
            <a:spLocks noGrp="1" noChangeArrowheads="1"/>
          </p:cNvSpPr>
          <p:nvPr>
            <p:ph type="body" idx="1"/>
          </p:nvPr>
        </p:nvSpPr>
        <p:spPr/>
        <p:txBody>
          <a:bodyPr/>
          <a:lstStyle/>
          <a:p>
            <a:r>
              <a:rPr lang="en-US" altLang="en-US"/>
              <a:t>Snowflake schema is a type of star schema but a more complex model.</a:t>
            </a:r>
          </a:p>
          <a:p>
            <a:r>
              <a:rPr lang="en-US" altLang="en-US"/>
              <a:t>“Snowflaking” is a method of normalizing the dimension tables in a star schema.</a:t>
            </a:r>
          </a:p>
          <a:p>
            <a:r>
              <a:rPr lang="en-US" altLang="en-US"/>
              <a:t>The normalization eliminates redundancy.</a:t>
            </a:r>
          </a:p>
          <a:p>
            <a:r>
              <a:rPr lang="en-US" altLang="en-US"/>
              <a:t>The result is more complex queries and reduced query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0290D-EAE9-9C02-4F73-A53006C898DF}"/>
              </a:ext>
            </a:extLst>
          </p:cNvPr>
          <p:cNvSpPr>
            <a:spLocks noGrp="1"/>
          </p:cNvSpPr>
          <p:nvPr>
            <p:ph type="title"/>
          </p:nvPr>
        </p:nvSpPr>
        <p:spPr>
          <a:xfrm>
            <a:off x="-76200" y="-71437"/>
            <a:ext cx="4572000" cy="419100"/>
          </a:xfrm>
        </p:spPr>
        <p:txBody>
          <a:bodyPr>
            <a:noAutofit/>
          </a:bodyPr>
          <a:lstStyle/>
          <a:p>
            <a:r>
              <a:rPr lang="en-US" sz="2400" dirty="0"/>
              <a:t>Snowflakes schema</a:t>
            </a:r>
          </a:p>
        </p:txBody>
      </p:sp>
      <p:pic>
        <p:nvPicPr>
          <p:cNvPr id="7" name="Content Placeholder 6">
            <a:extLst>
              <a:ext uri="{FF2B5EF4-FFF2-40B4-BE49-F238E27FC236}">
                <a16:creationId xmlns:a16="http://schemas.microsoft.com/office/drawing/2014/main" id="{BE10B190-0F3E-2E18-63DF-1E798BA14E49}"/>
              </a:ext>
            </a:extLst>
          </p:cNvPr>
          <p:cNvPicPr>
            <a:picLocks noGrp="1" noChangeAspect="1"/>
          </p:cNvPicPr>
          <p:nvPr>
            <p:ph idx="1"/>
          </p:nvPr>
        </p:nvPicPr>
        <p:blipFill>
          <a:blip r:embed="rId2"/>
          <a:stretch>
            <a:fillRect/>
          </a:stretch>
        </p:blipFill>
        <p:spPr>
          <a:xfrm>
            <a:off x="1981200" y="609600"/>
            <a:ext cx="4287386" cy="2743200"/>
          </a:xfrm>
        </p:spPr>
      </p:pic>
      <p:sp>
        <p:nvSpPr>
          <p:cNvPr id="5" name="Slide Number Placeholder 4">
            <a:extLst>
              <a:ext uri="{FF2B5EF4-FFF2-40B4-BE49-F238E27FC236}">
                <a16:creationId xmlns:a16="http://schemas.microsoft.com/office/drawing/2014/main" id="{0B5141A6-4854-2438-88C9-E76A77531015}"/>
              </a:ext>
            </a:extLst>
          </p:cNvPr>
          <p:cNvSpPr>
            <a:spLocks noGrp="1"/>
          </p:cNvSpPr>
          <p:nvPr>
            <p:ph type="sldNum" sz="quarter" idx="12"/>
          </p:nvPr>
        </p:nvSpPr>
        <p:spPr/>
        <p:txBody>
          <a:bodyPr/>
          <a:lstStyle/>
          <a:p>
            <a:fld id="{D70D1284-B213-6343-A65D-9AC9D7121D7D}" type="slidenum">
              <a:rPr lang="en-US" altLang="en-US" smtClean="0"/>
              <a:pPr/>
              <a:t>23</a:t>
            </a:fld>
            <a:endParaRPr lang="en-US" altLang="en-US"/>
          </a:p>
        </p:txBody>
      </p:sp>
      <p:pic>
        <p:nvPicPr>
          <p:cNvPr id="9" name="Picture 8">
            <a:extLst>
              <a:ext uri="{FF2B5EF4-FFF2-40B4-BE49-F238E27FC236}">
                <a16:creationId xmlns:a16="http://schemas.microsoft.com/office/drawing/2014/main" id="{5B6747C3-841D-660C-FA83-DF9B15F075D3}"/>
              </a:ext>
            </a:extLst>
          </p:cNvPr>
          <p:cNvPicPr>
            <a:picLocks noChangeAspect="1"/>
          </p:cNvPicPr>
          <p:nvPr/>
        </p:nvPicPr>
        <p:blipFill>
          <a:blip r:embed="rId3"/>
          <a:stretch>
            <a:fillRect/>
          </a:stretch>
        </p:blipFill>
        <p:spPr>
          <a:xfrm>
            <a:off x="1708594" y="3423413"/>
            <a:ext cx="4832598" cy="3168813"/>
          </a:xfrm>
          <a:prstGeom prst="rect">
            <a:avLst/>
          </a:prstGeom>
        </p:spPr>
      </p:pic>
      <p:sp>
        <p:nvSpPr>
          <p:cNvPr id="10" name="TextBox 9">
            <a:extLst>
              <a:ext uri="{FF2B5EF4-FFF2-40B4-BE49-F238E27FC236}">
                <a16:creationId xmlns:a16="http://schemas.microsoft.com/office/drawing/2014/main" id="{0A9363FD-0B6D-00EF-A832-2E468B946EB7}"/>
              </a:ext>
            </a:extLst>
          </p:cNvPr>
          <p:cNvSpPr txBox="1"/>
          <p:nvPr/>
        </p:nvSpPr>
        <p:spPr>
          <a:xfrm>
            <a:off x="3124202" y="354712"/>
            <a:ext cx="1752600" cy="369332"/>
          </a:xfrm>
          <a:prstGeom prst="rect">
            <a:avLst/>
          </a:prstGeom>
          <a:noFill/>
        </p:spPr>
        <p:txBody>
          <a:bodyPr wrap="square" rtlCol="0">
            <a:spAutoFit/>
          </a:bodyPr>
          <a:lstStyle/>
          <a:p>
            <a:r>
              <a:rPr lang="en-US" dirty="0"/>
              <a:t>Star schema</a:t>
            </a:r>
          </a:p>
        </p:txBody>
      </p:sp>
      <p:sp>
        <p:nvSpPr>
          <p:cNvPr id="11" name="TextBox 10">
            <a:extLst>
              <a:ext uri="{FF2B5EF4-FFF2-40B4-BE49-F238E27FC236}">
                <a16:creationId xmlns:a16="http://schemas.microsoft.com/office/drawing/2014/main" id="{B53344C3-5518-4F36-09E6-4BFD79431950}"/>
              </a:ext>
            </a:extLst>
          </p:cNvPr>
          <p:cNvSpPr txBox="1"/>
          <p:nvPr/>
        </p:nvSpPr>
        <p:spPr>
          <a:xfrm>
            <a:off x="2771948" y="3152052"/>
            <a:ext cx="2705890" cy="369332"/>
          </a:xfrm>
          <a:prstGeom prst="rect">
            <a:avLst/>
          </a:prstGeom>
          <a:noFill/>
        </p:spPr>
        <p:txBody>
          <a:bodyPr wrap="square" rtlCol="0">
            <a:spAutoFit/>
          </a:bodyPr>
          <a:lstStyle/>
          <a:p>
            <a:r>
              <a:rPr lang="en-US" dirty="0"/>
              <a:t>Snowflakes schema</a:t>
            </a:r>
          </a:p>
        </p:txBody>
      </p:sp>
    </p:spTree>
    <p:extLst>
      <p:ext uri="{BB962C8B-B14F-4D97-AF65-F5344CB8AC3E}">
        <p14:creationId xmlns:p14="http://schemas.microsoft.com/office/powerpoint/2010/main" val="2921944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5">
            <a:extLst>
              <a:ext uri="{FF2B5EF4-FFF2-40B4-BE49-F238E27FC236}">
                <a16:creationId xmlns:a16="http://schemas.microsoft.com/office/drawing/2014/main" id="{1C6B5FD9-7EA8-B939-9EAF-541AB3FC760C}"/>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91FAE83-2C0C-427D-B309-EA3DA5A52B05}" type="slidenum">
              <a:rPr lang="en-US" altLang="en-GB" sz="1400"/>
              <a:pPr/>
              <a:t>24</a:t>
            </a:fld>
            <a:endParaRPr lang="en-US" altLang="en-GB" sz="1400"/>
          </a:p>
        </p:txBody>
      </p:sp>
      <p:sp>
        <p:nvSpPr>
          <p:cNvPr id="20484" name="Rectangle 2">
            <a:extLst>
              <a:ext uri="{FF2B5EF4-FFF2-40B4-BE49-F238E27FC236}">
                <a16:creationId xmlns:a16="http://schemas.microsoft.com/office/drawing/2014/main" id="{DBCB150B-B559-31C6-6236-361FC8474820}"/>
              </a:ext>
            </a:extLst>
          </p:cNvPr>
          <p:cNvSpPr>
            <a:spLocks noGrp="1" noChangeArrowheads="1"/>
          </p:cNvSpPr>
          <p:nvPr>
            <p:ph type="title"/>
          </p:nvPr>
        </p:nvSpPr>
        <p:spPr/>
        <p:txBody>
          <a:bodyPr/>
          <a:lstStyle/>
          <a:p>
            <a:r>
              <a:rPr lang="en-US" altLang="en-US"/>
              <a:t>Snowflaking</a:t>
            </a:r>
          </a:p>
        </p:txBody>
      </p:sp>
      <p:sp>
        <p:nvSpPr>
          <p:cNvPr id="20485" name="Rectangle 3">
            <a:extLst>
              <a:ext uri="{FF2B5EF4-FFF2-40B4-BE49-F238E27FC236}">
                <a16:creationId xmlns:a16="http://schemas.microsoft.com/office/drawing/2014/main" id="{E2C9BF53-8BA3-EA38-943C-808FB8127AB8}"/>
              </a:ext>
            </a:extLst>
          </p:cNvPr>
          <p:cNvSpPr>
            <a:spLocks noGrp="1" noChangeArrowheads="1"/>
          </p:cNvSpPr>
          <p:nvPr>
            <p:ph type="body" idx="1"/>
          </p:nvPr>
        </p:nvSpPr>
        <p:spPr/>
        <p:txBody>
          <a:bodyPr/>
          <a:lstStyle/>
          <a:p>
            <a:r>
              <a:rPr lang="en-US" altLang="en-US" dirty="0"/>
              <a:t>The attributes with low cardinality in each original dimension table are removed to form separate tables. These new tables are linked back to the original dimension table through artificial keys. </a:t>
            </a:r>
          </a:p>
        </p:txBody>
      </p:sp>
      <p:sp>
        <p:nvSpPr>
          <p:cNvPr id="20486" name="Rectangle 4">
            <a:extLst>
              <a:ext uri="{FF2B5EF4-FFF2-40B4-BE49-F238E27FC236}">
                <a16:creationId xmlns:a16="http://schemas.microsoft.com/office/drawing/2014/main" id="{41119879-44F5-6668-95F6-B097FAE4BEE2}"/>
              </a:ext>
            </a:extLst>
          </p:cNvPr>
          <p:cNvSpPr>
            <a:spLocks noChangeArrowheads="1"/>
          </p:cNvSpPr>
          <p:nvPr/>
        </p:nvSpPr>
        <p:spPr bwMode="auto">
          <a:xfrm>
            <a:off x="2133600" y="4343400"/>
            <a:ext cx="1600200" cy="17526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t>Product key</a:t>
            </a:r>
          </a:p>
          <a:p>
            <a:pPr algn="ctr"/>
            <a:r>
              <a:rPr lang="en-US" altLang="en-US" sz="2000"/>
              <a:t>Product name</a:t>
            </a:r>
          </a:p>
          <a:p>
            <a:pPr algn="ctr"/>
            <a:r>
              <a:rPr lang="en-US" altLang="en-US" sz="2000"/>
              <a:t>Product code</a:t>
            </a:r>
          </a:p>
          <a:p>
            <a:pPr algn="ctr"/>
            <a:r>
              <a:rPr lang="en-US" altLang="en-US" sz="2000"/>
              <a:t>Brand key</a:t>
            </a:r>
          </a:p>
        </p:txBody>
      </p:sp>
      <p:sp>
        <p:nvSpPr>
          <p:cNvPr id="20487" name="Rectangle 5">
            <a:extLst>
              <a:ext uri="{FF2B5EF4-FFF2-40B4-BE49-F238E27FC236}">
                <a16:creationId xmlns:a16="http://schemas.microsoft.com/office/drawing/2014/main" id="{D3FDFE99-D492-53A1-E55D-471958CB5B59}"/>
              </a:ext>
            </a:extLst>
          </p:cNvPr>
          <p:cNvSpPr>
            <a:spLocks noChangeArrowheads="1"/>
          </p:cNvSpPr>
          <p:nvPr/>
        </p:nvSpPr>
        <p:spPr bwMode="auto">
          <a:xfrm>
            <a:off x="4419600" y="4419600"/>
            <a:ext cx="1524000" cy="1447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t>Brand key</a:t>
            </a:r>
          </a:p>
          <a:p>
            <a:pPr algn="ctr"/>
            <a:r>
              <a:rPr lang="en-US" altLang="en-US" sz="2000"/>
              <a:t>Brand name</a:t>
            </a:r>
          </a:p>
          <a:p>
            <a:pPr algn="ctr"/>
            <a:r>
              <a:rPr lang="en-US" altLang="en-US" sz="2000"/>
              <a:t>Category key</a:t>
            </a:r>
          </a:p>
        </p:txBody>
      </p:sp>
      <p:sp>
        <p:nvSpPr>
          <p:cNvPr id="20488" name="Rectangle 6">
            <a:extLst>
              <a:ext uri="{FF2B5EF4-FFF2-40B4-BE49-F238E27FC236}">
                <a16:creationId xmlns:a16="http://schemas.microsoft.com/office/drawing/2014/main" id="{732B76A3-2FB9-C945-809B-B73D104FB9AB}"/>
              </a:ext>
            </a:extLst>
          </p:cNvPr>
          <p:cNvSpPr>
            <a:spLocks noChangeArrowheads="1"/>
          </p:cNvSpPr>
          <p:nvPr/>
        </p:nvSpPr>
        <p:spPr bwMode="auto">
          <a:xfrm>
            <a:off x="6553200" y="4572000"/>
            <a:ext cx="1752600" cy="10668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en-US" altLang="en-US" sz="2000"/>
              <a:t>Category key</a:t>
            </a:r>
          </a:p>
          <a:p>
            <a:pPr algn="ctr"/>
            <a:r>
              <a:rPr lang="en-US" altLang="en-US" sz="2000"/>
              <a:t>Product category</a:t>
            </a:r>
          </a:p>
        </p:txBody>
      </p:sp>
      <p:sp>
        <p:nvSpPr>
          <p:cNvPr id="20489" name="Line 7">
            <a:extLst>
              <a:ext uri="{FF2B5EF4-FFF2-40B4-BE49-F238E27FC236}">
                <a16:creationId xmlns:a16="http://schemas.microsoft.com/office/drawing/2014/main" id="{3CCE0CA0-52FF-BF13-2219-9EBE8901F13D}"/>
              </a:ext>
            </a:extLst>
          </p:cNvPr>
          <p:cNvSpPr>
            <a:spLocks noChangeShapeType="1"/>
          </p:cNvSpPr>
          <p:nvPr/>
        </p:nvSpPr>
        <p:spPr bwMode="auto">
          <a:xfrm flipV="1">
            <a:off x="3733800" y="4953000"/>
            <a:ext cx="685800" cy="762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0" name="Line 8">
            <a:extLst>
              <a:ext uri="{FF2B5EF4-FFF2-40B4-BE49-F238E27FC236}">
                <a16:creationId xmlns:a16="http://schemas.microsoft.com/office/drawing/2014/main" id="{17591A36-E968-239F-B87C-A13505DE19DB}"/>
              </a:ext>
            </a:extLst>
          </p:cNvPr>
          <p:cNvSpPr>
            <a:spLocks noChangeShapeType="1"/>
          </p:cNvSpPr>
          <p:nvPr/>
        </p:nvSpPr>
        <p:spPr bwMode="auto">
          <a:xfrm flipV="1">
            <a:off x="5943600" y="5029200"/>
            <a:ext cx="60960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a:extLst>
              <a:ext uri="{FF2B5EF4-FFF2-40B4-BE49-F238E27FC236}">
                <a16:creationId xmlns:a16="http://schemas.microsoft.com/office/drawing/2014/main" id="{0A553DA3-B254-1F6A-F263-07DF8FF15E64}"/>
              </a:ext>
            </a:extLst>
          </p:cNvPr>
          <p:cNvSpPr>
            <a:spLocks noGrp="1"/>
          </p:cNvSpPr>
          <p:nvPr>
            <p:ph type="sldNum" sz="quarter" idx="12"/>
          </p:nvPr>
        </p:nvSpPr>
        <p:spPr>
          <a:noFill/>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E461E21-D3EF-4C54-B731-894135FEA672}" type="slidenum">
              <a:rPr lang="en-US" altLang="en-GB" sz="1400"/>
              <a:pPr/>
              <a:t>25</a:t>
            </a:fld>
            <a:endParaRPr lang="en-US" altLang="en-GB" sz="1400"/>
          </a:p>
        </p:txBody>
      </p:sp>
      <p:sp>
        <p:nvSpPr>
          <p:cNvPr id="21508" name="Rectangle 2">
            <a:extLst>
              <a:ext uri="{FF2B5EF4-FFF2-40B4-BE49-F238E27FC236}">
                <a16:creationId xmlns:a16="http://schemas.microsoft.com/office/drawing/2014/main" id="{8E7F5972-8EA1-9D54-5DC5-07A369FA7871}"/>
              </a:ext>
            </a:extLst>
          </p:cNvPr>
          <p:cNvSpPr>
            <a:spLocks noGrp="1" noChangeArrowheads="1"/>
          </p:cNvSpPr>
          <p:nvPr>
            <p:ph type="title"/>
          </p:nvPr>
        </p:nvSpPr>
        <p:spPr/>
        <p:txBody>
          <a:bodyPr/>
          <a:lstStyle/>
          <a:p>
            <a:r>
              <a:rPr lang="en-US" altLang="en-US"/>
              <a:t>Snowflake Schema</a:t>
            </a:r>
          </a:p>
        </p:txBody>
      </p:sp>
      <p:sp>
        <p:nvSpPr>
          <p:cNvPr id="21509" name="Rectangle 3">
            <a:extLst>
              <a:ext uri="{FF2B5EF4-FFF2-40B4-BE49-F238E27FC236}">
                <a16:creationId xmlns:a16="http://schemas.microsoft.com/office/drawing/2014/main" id="{83988F4F-DE67-B54F-B617-2B0AA84D9B80}"/>
              </a:ext>
            </a:extLst>
          </p:cNvPr>
          <p:cNvSpPr>
            <a:spLocks noGrp="1" noChangeArrowheads="1"/>
          </p:cNvSpPr>
          <p:nvPr>
            <p:ph type="body" idx="1"/>
          </p:nvPr>
        </p:nvSpPr>
        <p:spPr/>
        <p:txBody>
          <a:bodyPr/>
          <a:lstStyle/>
          <a:p>
            <a:r>
              <a:rPr lang="en-US" altLang="en-US" sz="2800" dirty="0"/>
              <a:t>Advantages:</a:t>
            </a:r>
          </a:p>
          <a:p>
            <a:pPr lvl="1"/>
            <a:r>
              <a:rPr lang="en-US" altLang="en-US" sz="2400" dirty="0"/>
              <a:t>Small saving in storage space</a:t>
            </a:r>
          </a:p>
          <a:p>
            <a:pPr lvl="1"/>
            <a:r>
              <a:rPr lang="en-US" altLang="en-US" sz="2400" dirty="0"/>
              <a:t>Normalized structures are easier to update and maintain</a:t>
            </a:r>
          </a:p>
          <a:p>
            <a:r>
              <a:rPr lang="en-US" altLang="en-US" sz="2800" dirty="0"/>
              <a:t>Disadvantages:</a:t>
            </a:r>
          </a:p>
          <a:p>
            <a:pPr lvl="1"/>
            <a:r>
              <a:rPr lang="en-US" altLang="en-US" sz="2400" dirty="0"/>
              <a:t>Schema less intuitive and end-users are put off by the complexity</a:t>
            </a:r>
          </a:p>
          <a:p>
            <a:pPr lvl="1"/>
            <a:r>
              <a:rPr lang="en-US" altLang="en-US" sz="2400" dirty="0"/>
              <a:t>Ability to browse through the contents difficult</a:t>
            </a:r>
          </a:p>
          <a:p>
            <a:pPr lvl="1"/>
            <a:r>
              <a:rPr lang="en-US" altLang="en-US" sz="2400" dirty="0"/>
              <a:t>Degrade query performance because of additional joins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6C56C-145D-9EF7-58F7-A3BA17C9B24A}"/>
              </a:ext>
            </a:extLst>
          </p:cNvPr>
          <p:cNvSpPr>
            <a:spLocks noGrp="1"/>
          </p:cNvSpPr>
          <p:nvPr>
            <p:ph type="title"/>
          </p:nvPr>
        </p:nvSpPr>
        <p:spPr/>
        <p:txBody>
          <a:bodyPr>
            <a:normAutofit fontScale="90000"/>
          </a:bodyPr>
          <a:lstStyle/>
          <a:p>
            <a:r>
              <a:rPr lang="en-US" dirty="0"/>
              <a:t>Importance of dimensional data modeling </a:t>
            </a:r>
          </a:p>
        </p:txBody>
      </p:sp>
      <p:sp>
        <p:nvSpPr>
          <p:cNvPr id="3" name="Content Placeholder 2">
            <a:extLst>
              <a:ext uri="{FF2B5EF4-FFF2-40B4-BE49-F238E27FC236}">
                <a16:creationId xmlns:a16="http://schemas.microsoft.com/office/drawing/2014/main" id="{2089A209-42D7-5160-E0BC-6594726B3EF8}"/>
              </a:ext>
            </a:extLst>
          </p:cNvPr>
          <p:cNvSpPr>
            <a:spLocks noGrp="1"/>
          </p:cNvSpPr>
          <p:nvPr>
            <p:ph idx="1"/>
          </p:nvPr>
        </p:nvSpPr>
        <p:spPr/>
        <p:txBody>
          <a:bodyPr/>
          <a:lstStyle/>
          <a:p>
            <a:r>
              <a:rPr lang="en-US" dirty="0"/>
              <a:t>To ensure data quality and accuracy in a database</a:t>
            </a:r>
          </a:p>
          <a:p>
            <a:r>
              <a:rPr lang="en-US" dirty="0"/>
              <a:t>To define relationships, primary and foreign keys</a:t>
            </a:r>
          </a:p>
          <a:p>
            <a:r>
              <a:rPr lang="en-US" dirty="0"/>
              <a:t>To provide </a:t>
            </a:r>
            <a:r>
              <a:rPr lang="en-US" b="1" dirty="0"/>
              <a:t>optimized database </a:t>
            </a:r>
            <a:r>
              <a:rPr lang="en-US" dirty="0"/>
              <a:t>for fast queries.</a:t>
            </a:r>
          </a:p>
        </p:txBody>
      </p:sp>
      <p:sp>
        <p:nvSpPr>
          <p:cNvPr id="5" name="Slide Number Placeholder 4">
            <a:extLst>
              <a:ext uri="{FF2B5EF4-FFF2-40B4-BE49-F238E27FC236}">
                <a16:creationId xmlns:a16="http://schemas.microsoft.com/office/drawing/2014/main" id="{34FB8330-338E-D6A7-46CF-3A098271C47A}"/>
              </a:ext>
            </a:extLst>
          </p:cNvPr>
          <p:cNvSpPr>
            <a:spLocks noGrp="1"/>
          </p:cNvSpPr>
          <p:nvPr>
            <p:ph type="sldNum" sz="quarter" idx="12"/>
          </p:nvPr>
        </p:nvSpPr>
        <p:spPr/>
        <p:txBody>
          <a:bodyPr/>
          <a:lstStyle/>
          <a:p>
            <a:fld id="{D70D1284-B213-6343-A65D-9AC9D7121D7D}" type="slidenum">
              <a:rPr lang="en-US" altLang="en-US" smtClean="0"/>
              <a:pPr/>
              <a:t>3</a:t>
            </a:fld>
            <a:endParaRPr lang="en-US" altLang="en-US"/>
          </a:p>
        </p:txBody>
      </p:sp>
    </p:spTree>
    <p:extLst>
      <p:ext uri="{BB962C8B-B14F-4D97-AF65-F5344CB8AC3E}">
        <p14:creationId xmlns:p14="http://schemas.microsoft.com/office/powerpoint/2010/main" val="280017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39D51-BD51-7397-4F62-7C1DF83C5F0A}"/>
              </a:ext>
            </a:extLst>
          </p:cNvPr>
          <p:cNvSpPr>
            <a:spLocks noGrp="1"/>
          </p:cNvSpPr>
          <p:nvPr>
            <p:ph type="title"/>
          </p:nvPr>
        </p:nvSpPr>
        <p:spPr/>
        <p:txBody>
          <a:bodyPr/>
          <a:lstStyle/>
          <a:p>
            <a:r>
              <a:rPr lang="en-US" dirty="0"/>
              <a:t>Dimensional Data model</a:t>
            </a:r>
          </a:p>
        </p:txBody>
      </p:sp>
      <p:sp>
        <p:nvSpPr>
          <p:cNvPr id="3" name="Content Placeholder 2">
            <a:extLst>
              <a:ext uri="{FF2B5EF4-FFF2-40B4-BE49-F238E27FC236}">
                <a16:creationId xmlns:a16="http://schemas.microsoft.com/office/drawing/2014/main" id="{5802DFE1-421F-A870-C5BC-A3E39332BED4}"/>
              </a:ext>
            </a:extLst>
          </p:cNvPr>
          <p:cNvSpPr>
            <a:spLocks noGrp="1"/>
          </p:cNvSpPr>
          <p:nvPr>
            <p:ph idx="1"/>
          </p:nvPr>
        </p:nvSpPr>
        <p:spPr/>
        <p:txBody>
          <a:bodyPr/>
          <a:lstStyle/>
          <a:p>
            <a:r>
              <a:rPr lang="en-US" dirty="0"/>
              <a:t>For instance, star schema is a denormalization technique, where a fact table is surrounded by multiple dimensions and constraint by primary and foreign keys.</a:t>
            </a:r>
          </a:p>
          <a:p>
            <a:endParaRPr lang="en-US" dirty="0"/>
          </a:p>
        </p:txBody>
      </p:sp>
      <p:sp>
        <p:nvSpPr>
          <p:cNvPr id="5" name="Slide Number Placeholder 4">
            <a:extLst>
              <a:ext uri="{FF2B5EF4-FFF2-40B4-BE49-F238E27FC236}">
                <a16:creationId xmlns:a16="http://schemas.microsoft.com/office/drawing/2014/main" id="{B07E898F-2DE2-4A74-BE54-4243B1801B31}"/>
              </a:ext>
            </a:extLst>
          </p:cNvPr>
          <p:cNvSpPr>
            <a:spLocks noGrp="1"/>
          </p:cNvSpPr>
          <p:nvPr>
            <p:ph type="sldNum" sz="quarter" idx="12"/>
          </p:nvPr>
        </p:nvSpPr>
        <p:spPr/>
        <p:txBody>
          <a:bodyPr/>
          <a:lstStyle/>
          <a:p>
            <a:fld id="{D70D1284-B213-6343-A65D-9AC9D7121D7D}" type="slidenum">
              <a:rPr lang="en-US" altLang="en-US" smtClean="0"/>
              <a:pPr/>
              <a:t>4</a:t>
            </a:fld>
            <a:endParaRPr lang="en-US" altLang="en-US"/>
          </a:p>
        </p:txBody>
      </p:sp>
      <p:pic>
        <p:nvPicPr>
          <p:cNvPr id="6" name="Content Placeholder 6">
            <a:extLst>
              <a:ext uri="{FF2B5EF4-FFF2-40B4-BE49-F238E27FC236}">
                <a16:creationId xmlns:a16="http://schemas.microsoft.com/office/drawing/2014/main" id="{83A1E7EF-0CB0-B41B-490F-803CFF794F1C}"/>
              </a:ext>
            </a:extLst>
          </p:cNvPr>
          <p:cNvPicPr>
            <a:picLocks noChangeAspect="1"/>
          </p:cNvPicPr>
          <p:nvPr/>
        </p:nvPicPr>
        <p:blipFill>
          <a:blip r:embed="rId2"/>
          <a:stretch>
            <a:fillRect/>
          </a:stretch>
        </p:blipFill>
        <p:spPr bwMode="auto">
          <a:xfrm>
            <a:off x="2362200" y="2971800"/>
            <a:ext cx="3307549" cy="2714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D6108954-3502-FEB0-536D-FFFABCCE3364}"/>
              </a:ext>
            </a:extLst>
          </p:cNvPr>
          <p:cNvSpPr txBox="1"/>
          <p:nvPr/>
        </p:nvSpPr>
        <p:spPr>
          <a:xfrm>
            <a:off x="3200400" y="5762767"/>
            <a:ext cx="1600200" cy="369332"/>
          </a:xfrm>
          <a:prstGeom prst="rect">
            <a:avLst/>
          </a:prstGeom>
          <a:noFill/>
        </p:spPr>
        <p:txBody>
          <a:bodyPr wrap="square" rtlCol="0">
            <a:spAutoFit/>
          </a:bodyPr>
          <a:lstStyle/>
          <a:p>
            <a:r>
              <a:rPr lang="en-US" dirty="0"/>
              <a:t>Star Schema</a:t>
            </a:r>
          </a:p>
        </p:txBody>
      </p:sp>
    </p:spTree>
    <p:extLst>
      <p:ext uri="{BB962C8B-B14F-4D97-AF65-F5344CB8AC3E}">
        <p14:creationId xmlns:p14="http://schemas.microsoft.com/office/powerpoint/2010/main" val="255980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7EE4E-C541-CD40-F403-207177C5CAE8}"/>
              </a:ext>
            </a:extLst>
          </p:cNvPr>
          <p:cNvSpPr>
            <a:spLocks noGrp="1"/>
          </p:cNvSpPr>
          <p:nvPr>
            <p:ph type="title"/>
          </p:nvPr>
        </p:nvSpPr>
        <p:spPr>
          <a:xfrm>
            <a:off x="736600" y="183356"/>
            <a:ext cx="8229600" cy="990600"/>
          </a:xfrm>
        </p:spPr>
        <p:txBody>
          <a:bodyPr/>
          <a:lstStyle/>
          <a:p>
            <a:r>
              <a:rPr lang="en-US" dirty="0"/>
              <a:t>Dimensional Data model--Steps</a:t>
            </a:r>
          </a:p>
        </p:txBody>
      </p:sp>
      <p:sp>
        <p:nvSpPr>
          <p:cNvPr id="3" name="Content Placeholder 2">
            <a:extLst>
              <a:ext uri="{FF2B5EF4-FFF2-40B4-BE49-F238E27FC236}">
                <a16:creationId xmlns:a16="http://schemas.microsoft.com/office/drawing/2014/main" id="{92CE8FD1-76ED-090E-3097-70CB30D533AD}"/>
              </a:ext>
            </a:extLst>
          </p:cNvPr>
          <p:cNvSpPr>
            <a:spLocks noGrp="1"/>
          </p:cNvSpPr>
          <p:nvPr>
            <p:ph idx="1"/>
          </p:nvPr>
        </p:nvSpPr>
        <p:spPr>
          <a:xfrm>
            <a:off x="0" y="914400"/>
            <a:ext cx="9144000" cy="5943600"/>
          </a:xfrm>
        </p:spPr>
        <p:txBody>
          <a:bodyPr/>
          <a:lstStyle/>
          <a:p>
            <a:r>
              <a:rPr lang="en-US" b="1" dirty="0"/>
              <a:t>Identify the Business Process: </a:t>
            </a:r>
            <a:r>
              <a:rPr lang="en-US" dirty="0"/>
              <a:t>The operational activities benign modeled:</a:t>
            </a:r>
          </a:p>
          <a:p>
            <a:pPr marL="0" indent="0">
              <a:buNone/>
            </a:pPr>
            <a:r>
              <a:rPr lang="en-US" i="1" dirty="0"/>
              <a:t>Example</a:t>
            </a:r>
            <a:r>
              <a:rPr lang="en-US" dirty="0"/>
              <a:t> : Analyze sale data for retail company the business process is “</a:t>
            </a:r>
            <a:r>
              <a:rPr lang="en-US" b="1" dirty="0"/>
              <a:t>Sales Transactions</a:t>
            </a:r>
            <a:r>
              <a:rPr lang="en-US" dirty="0"/>
              <a:t>” This involves various operational activities e.g. recording customer purchases, managing inventory levels, tracking payment methods, processing returns.</a:t>
            </a:r>
          </a:p>
          <a:p>
            <a:r>
              <a:rPr lang="en-US" b="1" dirty="0"/>
              <a:t>Define the grain: </a:t>
            </a:r>
            <a:r>
              <a:rPr lang="en-US" dirty="0"/>
              <a:t>The lowest level of information</a:t>
            </a:r>
          </a:p>
          <a:p>
            <a:pPr marL="0" indent="0">
              <a:buNone/>
            </a:pPr>
            <a:r>
              <a:rPr lang="en-US" dirty="0"/>
              <a:t>The grain specifies the level of detail or the lowest level of data that will be </a:t>
            </a:r>
            <a:r>
              <a:rPr lang="en-US" b="1" dirty="0"/>
              <a:t>captured in your fact table</a:t>
            </a:r>
            <a:r>
              <a:rPr lang="en-US" dirty="0"/>
              <a:t>. It essentially answers the question: "What does each row in my fact table represent?"</a:t>
            </a:r>
          </a:p>
          <a:p>
            <a:r>
              <a:rPr lang="en-US" b="1" dirty="0"/>
              <a:t>Define Dimension Tables:</a:t>
            </a:r>
            <a:r>
              <a:rPr lang="en-US" dirty="0"/>
              <a:t> contains the descriptive entities of the data</a:t>
            </a:r>
            <a:endParaRPr lang="en-US" b="1" dirty="0"/>
          </a:p>
          <a:p>
            <a:r>
              <a:rPr lang="en-US" b="1" dirty="0"/>
              <a:t>Identify the Facts: </a:t>
            </a:r>
            <a:r>
              <a:rPr lang="en-US" dirty="0"/>
              <a:t>Are the numeric measurements that result from business process</a:t>
            </a:r>
            <a:endParaRPr lang="en-US" b="1" dirty="0"/>
          </a:p>
        </p:txBody>
      </p:sp>
    </p:spTree>
    <p:extLst>
      <p:ext uri="{BB962C8B-B14F-4D97-AF65-F5344CB8AC3E}">
        <p14:creationId xmlns:p14="http://schemas.microsoft.com/office/powerpoint/2010/main" val="2953600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E1E18-0771-6AF9-026E-701AC6851703}"/>
              </a:ext>
            </a:extLst>
          </p:cNvPr>
          <p:cNvSpPr>
            <a:spLocks noGrp="1"/>
          </p:cNvSpPr>
          <p:nvPr>
            <p:ph type="title"/>
          </p:nvPr>
        </p:nvSpPr>
        <p:spPr/>
        <p:txBody>
          <a:bodyPr/>
          <a:lstStyle/>
          <a:p>
            <a:r>
              <a:rPr lang="en-US" dirty="0"/>
              <a:t>Granularity example</a:t>
            </a:r>
          </a:p>
        </p:txBody>
      </p:sp>
      <p:pic>
        <p:nvPicPr>
          <p:cNvPr id="7" name="Content Placeholder 6">
            <a:extLst>
              <a:ext uri="{FF2B5EF4-FFF2-40B4-BE49-F238E27FC236}">
                <a16:creationId xmlns:a16="http://schemas.microsoft.com/office/drawing/2014/main" id="{37FA7032-407E-D330-2C66-4A2F40FEC750}"/>
              </a:ext>
            </a:extLst>
          </p:cNvPr>
          <p:cNvPicPr>
            <a:picLocks noGrp="1" noChangeAspect="1"/>
          </p:cNvPicPr>
          <p:nvPr>
            <p:ph idx="1"/>
          </p:nvPr>
        </p:nvPicPr>
        <p:blipFill>
          <a:blip r:embed="rId2"/>
          <a:stretch>
            <a:fillRect/>
          </a:stretch>
        </p:blipFill>
        <p:spPr>
          <a:xfrm>
            <a:off x="1066800" y="1524000"/>
            <a:ext cx="5791200" cy="4251944"/>
          </a:xfrm>
        </p:spPr>
      </p:pic>
      <p:sp>
        <p:nvSpPr>
          <p:cNvPr id="4" name="Footer Placeholder 3">
            <a:extLst>
              <a:ext uri="{FF2B5EF4-FFF2-40B4-BE49-F238E27FC236}">
                <a16:creationId xmlns:a16="http://schemas.microsoft.com/office/drawing/2014/main" id="{9B4FCB0E-2D8E-C6FD-C0EF-04A48229814B}"/>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F6C85CDB-D2A1-3B36-4ADC-58C7EBBFC30B}"/>
              </a:ext>
            </a:extLst>
          </p:cNvPr>
          <p:cNvSpPr>
            <a:spLocks noGrp="1"/>
          </p:cNvSpPr>
          <p:nvPr>
            <p:ph type="sldNum" sz="quarter" idx="12"/>
          </p:nvPr>
        </p:nvSpPr>
        <p:spPr/>
        <p:txBody>
          <a:bodyPr/>
          <a:lstStyle/>
          <a:p>
            <a:fld id="{D70D1284-B213-6343-A65D-9AC9D7121D7D}" type="slidenum">
              <a:rPr lang="en-US" altLang="en-US" smtClean="0"/>
              <a:pPr/>
              <a:t>6</a:t>
            </a:fld>
            <a:endParaRPr lang="en-US" altLang="en-US"/>
          </a:p>
        </p:txBody>
      </p:sp>
    </p:spTree>
    <p:extLst>
      <p:ext uri="{BB962C8B-B14F-4D97-AF65-F5344CB8AC3E}">
        <p14:creationId xmlns:p14="http://schemas.microsoft.com/office/powerpoint/2010/main" val="2816309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21BE6-335D-D9B7-AE84-C1590DC73E44}"/>
              </a:ext>
            </a:extLst>
          </p:cNvPr>
          <p:cNvSpPr>
            <a:spLocks noGrp="1"/>
          </p:cNvSpPr>
          <p:nvPr>
            <p:ph type="title"/>
          </p:nvPr>
        </p:nvSpPr>
        <p:spPr/>
        <p:txBody>
          <a:bodyPr/>
          <a:lstStyle/>
          <a:p>
            <a:r>
              <a:rPr lang="en-US" dirty="0"/>
              <a:t>Fact table</a:t>
            </a:r>
          </a:p>
        </p:txBody>
      </p:sp>
      <p:sp>
        <p:nvSpPr>
          <p:cNvPr id="5" name="Slide Number Placeholder 4">
            <a:extLst>
              <a:ext uri="{FF2B5EF4-FFF2-40B4-BE49-F238E27FC236}">
                <a16:creationId xmlns:a16="http://schemas.microsoft.com/office/drawing/2014/main" id="{00F934D4-0AD9-053F-9C7D-479E2E92AF5F}"/>
              </a:ext>
            </a:extLst>
          </p:cNvPr>
          <p:cNvSpPr>
            <a:spLocks noGrp="1"/>
          </p:cNvSpPr>
          <p:nvPr>
            <p:ph type="sldNum" sz="quarter" idx="12"/>
          </p:nvPr>
        </p:nvSpPr>
        <p:spPr/>
        <p:txBody>
          <a:bodyPr/>
          <a:lstStyle/>
          <a:p>
            <a:fld id="{D70D1284-B213-6343-A65D-9AC9D7121D7D}" type="slidenum">
              <a:rPr lang="en-US" altLang="en-US" smtClean="0"/>
              <a:pPr/>
              <a:t>7</a:t>
            </a:fld>
            <a:endParaRPr lang="en-US" altLang="en-US"/>
          </a:p>
        </p:txBody>
      </p:sp>
      <p:sp>
        <p:nvSpPr>
          <p:cNvPr id="8" name="Content Placeholder 7">
            <a:extLst>
              <a:ext uri="{FF2B5EF4-FFF2-40B4-BE49-F238E27FC236}">
                <a16:creationId xmlns:a16="http://schemas.microsoft.com/office/drawing/2014/main" id="{3D6FA242-FC44-98E0-9794-7F0F62D7E71C}"/>
              </a:ext>
            </a:extLst>
          </p:cNvPr>
          <p:cNvSpPr>
            <a:spLocks noGrp="1"/>
          </p:cNvSpPr>
          <p:nvPr>
            <p:ph idx="1"/>
          </p:nvPr>
        </p:nvSpPr>
        <p:spPr/>
        <p:txBody>
          <a:bodyPr/>
          <a:lstStyle/>
          <a:p>
            <a:r>
              <a:rPr lang="en-US" dirty="0"/>
              <a:t>The numeric measure</a:t>
            </a:r>
          </a:p>
          <a:p>
            <a:r>
              <a:rPr lang="en-US" dirty="0"/>
              <a:t>Foreign keys of the associated dimensions</a:t>
            </a:r>
          </a:p>
          <a:p>
            <a:r>
              <a:rPr lang="en-US" dirty="0"/>
              <a:t>Degenerate dimensions key- generally no associated dimension table.</a:t>
            </a:r>
          </a:p>
          <a:p>
            <a:r>
              <a:rPr lang="en-US" dirty="0"/>
              <a:t>Date/time stamps</a:t>
            </a:r>
          </a:p>
        </p:txBody>
      </p:sp>
    </p:spTree>
    <p:extLst>
      <p:ext uri="{BB962C8B-B14F-4D97-AF65-F5344CB8AC3E}">
        <p14:creationId xmlns:p14="http://schemas.microsoft.com/office/powerpoint/2010/main" val="3931434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1635-E90D-FD10-F9E5-2D85A1908080}"/>
              </a:ext>
            </a:extLst>
          </p:cNvPr>
          <p:cNvSpPr>
            <a:spLocks noGrp="1"/>
          </p:cNvSpPr>
          <p:nvPr>
            <p:ph type="title"/>
          </p:nvPr>
        </p:nvSpPr>
        <p:spPr/>
        <p:txBody>
          <a:bodyPr/>
          <a:lstStyle/>
          <a:p>
            <a:r>
              <a:rPr lang="en-US" dirty="0"/>
              <a:t>Normalization vs Denormalization</a:t>
            </a:r>
          </a:p>
        </p:txBody>
      </p:sp>
      <p:sp>
        <p:nvSpPr>
          <p:cNvPr id="3" name="Content Placeholder 2">
            <a:extLst>
              <a:ext uri="{FF2B5EF4-FFF2-40B4-BE49-F238E27FC236}">
                <a16:creationId xmlns:a16="http://schemas.microsoft.com/office/drawing/2014/main" id="{7BD6E81B-9296-F84F-74A2-37F4E06748A7}"/>
              </a:ext>
            </a:extLst>
          </p:cNvPr>
          <p:cNvSpPr>
            <a:spLocks noGrp="1"/>
          </p:cNvSpPr>
          <p:nvPr>
            <p:ph idx="1"/>
          </p:nvPr>
        </p:nvSpPr>
        <p:spPr>
          <a:xfrm>
            <a:off x="0" y="1600200"/>
            <a:ext cx="9448800" cy="5238750"/>
          </a:xfrm>
        </p:spPr>
        <p:txBody>
          <a:bodyPr/>
          <a:lstStyle/>
          <a:p>
            <a:r>
              <a:rPr lang="en-US" dirty="0"/>
              <a:t>Normalization in data warehousing is the process of organizing data to reduce redundancy and improve integrity. Denormalization, on the other hand, simplifies the data structure for faster query performance by combining tables</a:t>
            </a:r>
          </a:p>
          <a:p>
            <a:endParaRPr lang="en-US" dirty="0"/>
          </a:p>
        </p:txBody>
      </p:sp>
      <p:sp>
        <p:nvSpPr>
          <p:cNvPr id="5" name="Slide Number Placeholder 4">
            <a:extLst>
              <a:ext uri="{FF2B5EF4-FFF2-40B4-BE49-F238E27FC236}">
                <a16:creationId xmlns:a16="http://schemas.microsoft.com/office/drawing/2014/main" id="{F16D7851-4716-0642-CB91-6868FFC5E1A8}"/>
              </a:ext>
            </a:extLst>
          </p:cNvPr>
          <p:cNvSpPr>
            <a:spLocks noGrp="1"/>
          </p:cNvSpPr>
          <p:nvPr>
            <p:ph type="sldNum" sz="quarter" idx="12"/>
          </p:nvPr>
        </p:nvSpPr>
        <p:spPr/>
        <p:txBody>
          <a:bodyPr/>
          <a:lstStyle/>
          <a:p>
            <a:fld id="{D70D1284-B213-6343-A65D-9AC9D7121D7D}" type="slidenum">
              <a:rPr lang="en-US" altLang="en-US" smtClean="0"/>
              <a:pPr/>
              <a:t>8</a:t>
            </a:fld>
            <a:endParaRPr lang="en-US" altLang="en-US"/>
          </a:p>
        </p:txBody>
      </p:sp>
    </p:spTree>
    <p:extLst>
      <p:ext uri="{BB962C8B-B14F-4D97-AF65-F5344CB8AC3E}">
        <p14:creationId xmlns:p14="http://schemas.microsoft.com/office/powerpoint/2010/main" val="268955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53DD-55A8-AC61-AC1A-501CA8BADE7F}"/>
              </a:ext>
            </a:extLst>
          </p:cNvPr>
          <p:cNvSpPr>
            <a:spLocks noGrp="1"/>
          </p:cNvSpPr>
          <p:nvPr>
            <p:ph type="title"/>
          </p:nvPr>
        </p:nvSpPr>
        <p:spPr/>
        <p:txBody>
          <a:bodyPr>
            <a:normAutofit/>
          </a:bodyPr>
          <a:lstStyle/>
          <a:p>
            <a:r>
              <a:rPr lang="en-US" sz="2800" dirty="0"/>
              <a:t>Example-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How does Normalization reduce redundancy compared to Denormalization</a:t>
            </a:r>
            <a:endParaRPr lang="en-US" sz="2800" dirty="0"/>
          </a:p>
        </p:txBody>
      </p:sp>
      <p:sp>
        <p:nvSpPr>
          <p:cNvPr id="4" name="Footer Placeholder 3">
            <a:extLst>
              <a:ext uri="{FF2B5EF4-FFF2-40B4-BE49-F238E27FC236}">
                <a16:creationId xmlns:a16="http://schemas.microsoft.com/office/drawing/2014/main" id="{9F693890-DC88-1661-A826-EC3EA3995276}"/>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480BCBDE-E647-A65B-DA0C-5A1F3DD11A9F}"/>
              </a:ext>
            </a:extLst>
          </p:cNvPr>
          <p:cNvSpPr>
            <a:spLocks noGrp="1"/>
          </p:cNvSpPr>
          <p:nvPr>
            <p:ph type="sldNum" sz="quarter" idx="12"/>
          </p:nvPr>
        </p:nvSpPr>
        <p:spPr/>
        <p:txBody>
          <a:bodyPr/>
          <a:lstStyle/>
          <a:p>
            <a:fld id="{D70D1284-B213-6343-A65D-9AC9D7121D7D}" type="slidenum">
              <a:rPr lang="en-US" altLang="en-US" smtClean="0"/>
              <a:pPr/>
              <a:t>9</a:t>
            </a:fld>
            <a:endParaRPr lang="en-US" altLang="en-US"/>
          </a:p>
        </p:txBody>
      </p:sp>
      <p:pic>
        <p:nvPicPr>
          <p:cNvPr id="6" name="Picture 5">
            <a:extLst>
              <a:ext uri="{FF2B5EF4-FFF2-40B4-BE49-F238E27FC236}">
                <a16:creationId xmlns:a16="http://schemas.microsoft.com/office/drawing/2014/main" id="{47A67F7A-127C-27A8-18FE-E3AE437984DB}"/>
              </a:ext>
            </a:extLst>
          </p:cNvPr>
          <p:cNvPicPr>
            <a:picLocks noChangeAspect="1"/>
          </p:cNvPicPr>
          <p:nvPr/>
        </p:nvPicPr>
        <p:blipFill>
          <a:blip r:embed="rId2"/>
          <a:stretch>
            <a:fillRect/>
          </a:stretch>
        </p:blipFill>
        <p:spPr>
          <a:xfrm>
            <a:off x="10887" y="1638300"/>
            <a:ext cx="7685314" cy="1952318"/>
          </a:xfrm>
          <a:prstGeom prst="rect">
            <a:avLst/>
          </a:prstGeom>
        </p:spPr>
      </p:pic>
      <p:pic>
        <p:nvPicPr>
          <p:cNvPr id="7" name="Picture 6">
            <a:extLst>
              <a:ext uri="{FF2B5EF4-FFF2-40B4-BE49-F238E27FC236}">
                <a16:creationId xmlns:a16="http://schemas.microsoft.com/office/drawing/2014/main" id="{183DB514-3D24-2706-FD1F-411601C49DDC}"/>
              </a:ext>
            </a:extLst>
          </p:cNvPr>
          <p:cNvPicPr>
            <a:picLocks noChangeAspect="1"/>
          </p:cNvPicPr>
          <p:nvPr/>
        </p:nvPicPr>
        <p:blipFill>
          <a:blip r:embed="rId3"/>
          <a:stretch>
            <a:fillRect/>
          </a:stretch>
        </p:blipFill>
        <p:spPr>
          <a:xfrm>
            <a:off x="76200" y="3838504"/>
            <a:ext cx="6705600" cy="2762392"/>
          </a:xfrm>
          <a:prstGeom prst="rect">
            <a:avLst/>
          </a:prstGeom>
        </p:spPr>
      </p:pic>
    </p:spTree>
    <p:extLst>
      <p:ext uri="{BB962C8B-B14F-4D97-AF65-F5344CB8AC3E}">
        <p14:creationId xmlns:p14="http://schemas.microsoft.com/office/powerpoint/2010/main" val="1909940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DFC0878-BBEE-4D8E-9716-ADE56B7B5500}"/>
</file>

<file path=customXml/itemProps2.xml><?xml version="1.0" encoding="utf-8"?>
<ds:datastoreItem xmlns:ds="http://schemas.openxmlformats.org/officeDocument/2006/customXml" ds:itemID="{6CD2794E-9077-40DE-8477-1CECF5FC34F1}"/>
</file>

<file path=customXml/itemProps3.xml><?xml version="1.0" encoding="utf-8"?>
<ds:datastoreItem xmlns:ds="http://schemas.openxmlformats.org/officeDocument/2006/customXml" ds:itemID="{B7D039D8-43C8-4543-A8FA-A83498847F16}"/>
</file>

<file path=docProps/app.xml><?xml version="1.0" encoding="utf-8"?>
<Properties xmlns="http://schemas.openxmlformats.org/officeDocument/2006/extended-properties" xmlns:vt="http://schemas.openxmlformats.org/officeDocument/2006/docPropsVTypes">
  <Template>Clarity</Template>
  <TotalTime>11026</TotalTime>
  <Words>752</Words>
  <Application>Microsoft Office PowerPoint</Application>
  <PresentationFormat>On-screen Show (4:3)</PresentationFormat>
  <Paragraphs>115</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Montserrat</vt:lpstr>
      <vt:lpstr>Poppins</vt:lpstr>
      <vt:lpstr>Times New Roman</vt:lpstr>
      <vt:lpstr>Wingdings</vt:lpstr>
      <vt:lpstr>Clarity</vt:lpstr>
      <vt:lpstr>Data Warehousing and BI    Week # 04</vt:lpstr>
      <vt:lpstr>What is data model</vt:lpstr>
      <vt:lpstr>Importance of dimensional data modeling </vt:lpstr>
      <vt:lpstr>Dimensional Data model</vt:lpstr>
      <vt:lpstr>Dimensional Data model--Steps</vt:lpstr>
      <vt:lpstr>Granularity example</vt:lpstr>
      <vt:lpstr>Fact table</vt:lpstr>
      <vt:lpstr>Normalization vs Denormalization</vt:lpstr>
      <vt:lpstr>Example- How does Normalization reduce redundancy compared to Denormalization</vt:lpstr>
      <vt:lpstr>Denormalization</vt:lpstr>
      <vt:lpstr>De-normalization</vt:lpstr>
      <vt:lpstr>OLTP vs OLAP (normalization and denormalization)</vt:lpstr>
      <vt:lpstr>Normalization</vt:lpstr>
      <vt:lpstr>Data warehouse Schema</vt:lpstr>
      <vt:lpstr>Star Schema</vt:lpstr>
      <vt:lpstr>Excercise</vt:lpstr>
      <vt:lpstr>Star schema</vt:lpstr>
      <vt:lpstr>Star Schema</vt:lpstr>
      <vt:lpstr>Star Schema Example</vt:lpstr>
      <vt:lpstr>Exercise – car rental company</vt:lpstr>
      <vt:lpstr>exercise</vt:lpstr>
      <vt:lpstr>Snowflake Schema</vt:lpstr>
      <vt:lpstr>Snowflakes schema</vt:lpstr>
      <vt:lpstr>Snowflaking</vt:lpstr>
      <vt:lpstr>Snowflake Schema</vt:lpstr>
    </vt:vector>
  </TitlesOfParts>
  <Company>FAST 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dc:title>
  <dc:creator>AA</dc:creator>
  <cp:lastModifiedBy>Dr. Dr. Ayaz Umer Assistant Professor FCSE</cp:lastModifiedBy>
  <cp:revision>360</cp:revision>
  <cp:lastPrinted>2017-02-15T09:57:49Z</cp:lastPrinted>
  <dcterms:created xsi:type="dcterms:W3CDTF">2005-04-29T15:20:08Z</dcterms:created>
  <dcterms:modified xsi:type="dcterms:W3CDTF">2024-09-30T10:23:38Z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